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34"/>
  </p:notesMasterIdLst>
  <p:sldIdLst>
    <p:sldId id="263" r:id="rId2"/>
    <p:sldId id="311" r:id="rId3"/>
    <p:sldId id="285" r:id="rId4"/>
    <p:sldId id="321" r:id="rId5"/>
    <p:sldId id="346" r:id="rId6"/>
    <p:sldId id="342" r:id="rId7"/>
    <p:sldId id="347" r:id="rId8"/>
    <p:sldId id="287" r:id="rId9"/>
    <p:sldId id="282" r:id="rId10"/>
    <p:sldId id="348" r:id="rId11"/>
    <p:sldId id="331" r:id="rId12"/>
    <p:sldId id="312" r:id="rId13"/>
    <p:sldId id="278" r:id="rId14"/>
    <p:sldId id="314" r:id="rId15"/>
    <p:sldId id="302" r:id="rId16"/>
    <p:sldId id="313" r:id="rId17"/>
    <p:sldId id="322" r:id="rId18"/>
    <p:sldId id="323" r:id="rId19"/>
    <p:sldId id="325" r:id="rId20"/>
    <p:sldId id="258" r:id="rId21"/>
    <p:sldId id="326" r:id="rId22"/>
    <p:sldId id="265" r:id="rId23"/>
    <p:sldId id="319" r:id="rId24"/>
    <p:sldId id="320" r:id="rId25"/>
    <p:sldId id="303" r:id="rId26"/>
    <p:sldId id="316" r:id="rId27"/>
    <p:sldId id="317" r:id="rId28"/>
    <p:sldId id="304" r:id="rId29"/>
    <p:sldId id="292" r:id="rId30"/>
    <p:sldId id="327" r:id="rId31"/>
    <p:sldId id="310" r:id="rId32"/>
    <p:sldId id="286" r:id="rId33"/>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800" b="1" i="0" u="none" strike="noStrike" cap="none" spc="0" normalizeH="0" baseline="0">
        <a:ln>
          <a:noFill/>
        </a:ln>
        <a:solidFill>
          <a:srgbClr val="245253"/>
        </a:solidFill>
        <a:effectLst/>
        <a:uFillTx/>
        <a:latin typeface="Century Gothic"/>
        <a:ea typeface="Century Gothic"/>
        <a:cs typeface="Century Gothic"/>
        <a:sym typeface="Century Gothic"/>
      </a:defRPr>
    </a:lvl1pPr>
    <a:lvl2pPr marL="0" marR="0" indent="457200" algn="ctr" defTabSz="914400" rtl="0" fontAlgn="auto" latinLnBrk="0" hangingPunct="0">
      <a:lnSpc>
        <a:spcPct val="100000"/>
      </a:lnSpc>
      <a:spcBef>
        <a:spcPts val="0"/>
      </a:spcBef>
      <a:spcAft>
        <a:spcPts val="0"/>
      </a:spcAft>
      <a:buClrTx/>
      <a:buSzTx/>
      <a:buFontTx/>
      <a:buNone/>
      <a:tabLst/>
      <a:defRPr kumimoji="0" sz="800" b="1" i="0" u="none" strike="noStrike" cap="none" spc="0" normalizeH="0" baseline="0">
        <a:ln>
          <a:noFill/>
        </a:ln>
        <a:solidFill>
          <a:srgbClr val="245253"/>
        </a:solidFill>
        <a:effectLst/>
        <a:uFillTx/>
        <a:latin typeface="Century Gothic"/>
        <a:ea typeface="Century Gothic"/>
        <a:cs typeface="Century Gothic"/>
        <a:sym typeface="Century Gothic"/>
      </a:defRPr>
    </a:lvl2pPr>
    <a:lvl3pPr marL="0" marR="0" indent="914400" algn="ctr" defTabSz="914400" rtl="0" fontAlgn="auto" latinLnBrk="0" hangingPunct="0">
      <a:lnSpc>
        <a:spcPct val="100000"/>
      </a:lnSpc>
      <a:spcBef>
        <a:spcPts val="0"/>
      </a:spcBef>
      <a:spcAft>
        <a:spcPts val="0"/>
      </a:spcAft>
      <a:buClrTx/>
      <a:buSzTx/>
      <a:buFontTx/>
      <a:buNone/>
      <a:tabLst/>
      <a:defRPr kumimoji="0" sz="800" b="1" i="0" u="none" strike="noStrike" cap="none" spc="0" normalizeH="0" baseline="0">
        <a:ln>
          <a:noFill/>
        </a:ln>
        <a:solidFill>
          <a:srgbClr val="245253"/>
        </a:solidFill>
        <a:effectLst/>
        <a:uFillTx/>
        <a:latin typeface="Century Gothic"/>
        <a:ea typeface="Century Gothic"/>
        <a:cs typeface="Century Gothic"/>
        <a:sym typeface="Century Gothic"/>
      </a:defRPr>
    </a:lvl3pPr>
    <a:lvl4pPr marL="0" marR="0" indent="1371600" algn="ctr" defTabSz="914400" rtl="0" fontAlgn="auto" latinLnBrk="0" hangingPunct="0">
      <a:lnSpc>
        <a:spcPct val="100000"/>
      </a:lnSpc>
      <a:spcBef>
        <a:spcPts val="0"/>
      </a:spcBef>
      <a:spcAft>
        <a:spcPts val="0"/>
      </a:spcAft>
      <a:buClrTx/>
      <a:buSzTx/>
      <a:buFontTx/>
      <a:buNone/>
      <a:tabLst/>
      <a:defRPr kumimoji="0" sz="800" b="1" i="0" u="none" strike="noStrike" cap="none" spc="0" normalizeH="0" baseline="0">
        <a:ln>
          <a:noFill/>
        </a:ln>
        <a:solidFill>
          <a:srgbClr val="245253"/>
        </a:solidFill>
        <a:effectLst/>
        <a:uFillTx/>
        <a:latin typeface="Century Gothic"/>
        <a:ea typeface="Century Gothic"/>
        <a:cs typeface="Century Gothic"/>
        <a:sym typeface="Century Gothic"/>
      </a:defRPr>
    </a:lvl4pPr>
    <a:lvl5pPr marL="0" marR="0" indent="1828800" algn="ctr" defTabSz="914400" rtl="0" fontAlgn="auto" latinLnBrk="0" hangingPunct="0">
      <a:lnSpc>
        <a:spcPct val="100000"/>
      </a:lnSpc>
      <a:spcBef>
        <a:spcPts val="0"/>
      </a:spcBef>
      <a:spcAft>
        <a:spcPts val="0"/>
      </a:spcAft>
      <a:buClrTx/>
      <a:buSzTx/>
      <a:buFontTx/>
      <a:buNone/>
      <a:tabLst/>
      <a:defRPr kumimoji="0" sz="800" b="1" i="0" u="none" strike="noStrike" cap="none" spc="0" normalizeH="0" baseline="0">
        <a:ln>
          <a:noFill/>
        </a:ln>
        <a:solidFill>
          <a:srgbClr val="245253"/>
        </a:solidFill>
        <a:effectLst/>
        <a:uFillTx/>
        <a:latin typeface="Century Gothic"/>
        <a:ea typeface="Century Gothic"/>
        <a:cs typeface="Century Gothic"/>
        <a:sym typeface="Century Gothic"/>
      </a:defRPr>
    </a:lvl5pPr>
    <a:lvl6pPr marL="0" marR="0" indent="2286000" algn="ctr" defTabSz="914400" rtl="0" fontAlgn="auto" latinLnBrk="0" hangingPunct="0">
      <a:lnSpc>
        <a:spcPct val="100000"/>
      </a:lnSpc>
      <a:spcBef>
        <a:spcPts val="0"/>
      </a:spcBef>
      <a:spcAft>
        <a:spcPts val="0"/>
      </a:spcAft>
      <a:buClrTx/>
      <a:buSzTx/>
      <a:buFontTx/>
      <a:buNone/>
      <a:tabLst/>
      <a:defRPr kumimoji="0" sz="800" b="1" i="0" u="none" strike="noStrike" cap="none" spc="0" normalizeH="0" baseline="0">
        <a:ln>
          <a:noFill/>
        </a:ln>
        <a:solidFill>
          <a:srgbClr val="245253"/>
        </a:solidFill>
        <a:effectLst/>
        <a:uFillTx/>
        <a:latin typeface="Century Gothic"/>
        <a:ea typeface="Century Gothic"/>
        <a:cs typeface="Century Gothic"/>
        <a:sym typeface="Century Gothic"/>
      </a:defRPr>
    </a:lvl6pPr>
    <a:lvl7pPr marL="0" marR="0" indent="2743200" algn="ctr" defTabSz="914400" rtl="0" fontAlgn="auto" latinLnBrk="0" hangingPunct="0">
      <a:lnSpc>
        <a:spcPct val="100000"/>
      </a:lnSpc>
      <a:spcBef>
        <a:spcPts val="0"/>
      </a:spcBef>
      <a:spcAft>
        <a:spcPts val="0"/>
      </a:spcAft>
      <a:buClrTx/>
      <a:buSzTx/>
      <a:buFontTx/>
      <a:buNone/>
      <a:tabLst/>
      <a:defRPr kumimoji="0" sz="800" b="1" i="0" u="none" strike="noStrike" cap="none" spc="0" normalizeH="0" baseline="0">
        <a:ln>
          <a:noFill/>
        </a:ln>
        <a:solidFill>
          <a:srgbClr val="245253"/>
        </a:solidFill>
        <a:effectLst/>
        <a:uFillTx/>
        <a:latin typeface="Century Gothic"/>
        <a:ea typeface="Century Gothic"/>
        <a:cs typeface="Century Gothic"/>
        <a:sym typeface="Century Gothic"/>
      </a:defRPr>
    </a:lvl7pPr>
    <a:lvl8pPr marL="0" marR="0" indent="3200400" algn="ctr" defTabSz="914400" rtl="0" fontAlgn="auto" latinLnBrk="0" hangingPunct="0">
      <a:lnSpc>
        <a:spcPct val="100000"/>
      </a:lnSpc>
      <a:spcBef>
        <a:spcPts val="0"/>
      </a:spcBef>
      <a:spcAft>
        <a:spcPts val="0"/>
      </a:spcAft>
      <a:buClrTx/>
      <a:buSzTx/>
      <a:buFontTx/>
      <a:buNone/>
      <a:tabLst/>
      <a:defRPr kumimoji="0" sz="800" b="1" i="0" u="none" strike="noStrike" cap="none" spc="0" normalizeH="0" baseline="0">
        <a:ln>
          <a:noFill/>
        </a:ln>
        <a:solidFill>
          <a:srgbClr val="245253"/>
        </a:solidFill>
        <a:effectLst/>
        <a:uFillTx/>
        <a:latin typeface="Century Gothic"/>
        <a:ea typeface="Century Gothic"/>
        <a:cs typeface="Century Gothic"/>
        <a:sym typeface="Century Gothic"/>
      </a:defRPr>
    </a:lvl8pPr>
    <a:lvl9pPr marL="0" marR="0" indent="3657600" algn="ctr" defTabSz="914400" rtl="0" fontAlgn="auto" latinLnBrk="0" hangingPunct="0">
      <a:lnSpc>
        <a:spcPct val="100000"/>
      </a:lnSpc>
      <a:spcBef>
        <a:spcPts val="0"/>
      </a:spcBef>
      <a:spcAft>
        <a:spcPts val="0"/>
      </a:spcAft>
      <a:buClrTx/>
      <a:buSzTx/>
      <a:buFontTx/>
      <a:buNone/>
      <a:tabLst/>
      <a:defRPr kumimoji="0" sz="800" b="1" i="0" u="none" strike="noStrike" cap="none" spc="0" normalizeH="0" baseline="0">
        <a:ln>
          <a:noFill/>
        </a:ln>
        <a:solidFill>
          <a:srgbClr val="245253"/>
        </a:solidFill>
        <a:effectLst/>
        <a:uFillTx/>
        <a:latin typeface="Century Gothic"/>
        <a:ea typeface="Century Gothic"/>
        <a:cs typeface="Century Gothic"/>
        <a:sym typeface="Century Gothic"/>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535353"/>
    <a:srgbClr val="66B267"/>
    <a:srgbClr val="5BB6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E29A42-FBA3-4E53-ADC4-A7D141DB06AC}" v="1543" dt="2025-11-18T07:18:57.641"/>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Century Gothic"/>
          <a:ea typeface="Century Gothic"/>
          <a:cs typeface="Century Gothic"/>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Century Gothic"/>
          <a:ea typeface="Century Gothic"/>
          <a:cs typeface="Century Gothic"/>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Century Gothic"/>
          <a:ea typeface="Century Gothic"/>
          <a:cs typeface="Century Gothic"/>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Century Gothic"/>
          <a:ea typeface="Century Gothic"/>
          <a:cs typeface="Century Gothic"/>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Century Gothic"/>
          <a:ea typeface="Century Gothic"/>
          <a:cs typeface="Century Gothic"/>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entury Gothic"/>
          <a:ea typeface="Century Gothic"/>
          <a:cs typeface="Century Gothic"/>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entury Gothic"/>
          <a:ea typeface="Century Gothic"/>
          <a:cs typeface="Century Gothic"/>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entury Gothic"/>
          <a:ea typeface="Century Gothic"/>
          <a:cs typeface="Century Gothic"/>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Century Gothic"/>
          <a:ea typeface="Century Gothic"/>
          <a:cs typeface="Century Gothic"/>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Century Gothic"/>
          <a:ea typeface="Century Gothic"/>
          <a:cs typeface="Century Gothic"/>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Century Gothic"/>
          <a:ea typeface="Century Gothic"/>
          <a:cs typeface="Century Gothic"/>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Century Gothic"/>
          <a:ea typeface="Century Gothic"/>
          <a:cs typeface="Century Gothic"/>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10" autoAdjust="0"/>
    <p:restoredTop sz="85287" autoAdjust="0"/>
  </p:normalViewPr>
  <p:slideViewPr>
    <p:cSldViewPr snapToGrid="0">
      <p:cViewPr varScale="1">
        <p:scale>
          <a:sx n="80" d="100"/>
          <a:sy n="80" d="100"/>
        </p:scale>
        <p:origin x="7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bate, Joseph" userId="80dc34b3-162a-47a1-a63e-9de1fa6b8ba8" providerId="ADAL" clId="{E0E29A42-FBA3-4E53-ADC4-A7D141DB06AC}"/>
    <pc:docChg chg="undo redo custSel addSld delSld modSld sldOrd">
      <pc:chgData name="Abbate, Joseph" userId="80dc34b3-162a-47a1-a63e-9de1fa6b8ba8" providerId="ADAL" clId="{E0E29A42-FBA3-4E53-ADC4-A7D141DB06AC}" dt="2025-11-18T07:18:57.640" v="14010"/>
      <pc:docMkLst>
        <pc:docMk/>
      </pc:docMkLst>
      <pc:sldChg chg="ord">
        <pc:chgData name="Abbate, Joseph" userId="80dc34b3-162a-47a1-a63e-9de1fa6b8ba8" providerId="ADAL" clId="{E0E29A42-FBA3-4E53-ADC4-A7D141DB06AC}" dt="2025-11-16T04:20:11.949" v="13934"/>
        <pc:sldMkLst>
          <pc:docMk/>
          <pc:sldMk cId="1764214451" sldId="258"/>
        </pc:sldMkLst>
      </pc:sldChg>
      <pc:sldChg chg="modSp mod">
        <pc:chgData name="Abbate, Joseph" userId="80dc34b3-162a-47a1-a63e-9de1fa6b8ba8" providerId="ADAL" clId="{E0E29A42-FBA3-4E53-ADC4-A7D141DB06AC}" dt="2025-11-16T02:17:58.249" v="12768" actId="20577"/>
        <pc:sldMkLst>
          <pc:docMk/>
          <pc:sldMk cId="1392706438" sldId="263"/>
        </pc:sldMkLst>
        <pc:spChg chg="mod">
          <ac:chgData name="Abbate, Joseph" userId="80dc34b3-162a-47a1-a63e-9de1fa6b8ba8" providerId="ADAL" clId="{E0E29A42-FBA3-4E53-ADC4-A7D141DB06AC}" dt="2025-11-16T02:17:58.249" v="12768" actId="20577"/>
          <ac:spMkLst>
            <pc:docMk/>
            <pc:sldMk cId="1392706438" sldId="263"/>
            <ac:spMk id="2" creationId="{79B92C1E-8D66-6EC9-6957-6C8537098743}"/>
          </ac:spMkLst>
        </pc:spChg>
      </pc:sldChg>
      <pc:sldChg chg="del">
        <pc:chgData name="Abbate, Joseph" userId="80dc34b3-162a-47a1-a63e-9de1fa6b8ba8" providerId="ADAL" clId="{E0E29A42-FBA3-4E53-ADC4-A7D141DB06AC}" dt="2025-11-16T04:20:18.148" v="13935" actId="47"/>
        <pc:sldMkLst>
          <pc:docMk/>
          <pc:sldMk cId="3987313427" sldId="277"/>
        </pc:sldMkLst>
      </pc:sldChg>
      <pc:sldChg chg="modSp mod ord modAnim">
        <pc:chgData name="Abbate, Joseph" userId="80dc34b3-162a-47a1-a63e-9de1fa6b8ba8" providerId="ADAL" clId="{E0E29A42-FBA3-4E53-ADC4-A7D141DB06AC}" dt="2025-11-16T04:15:58.268" v="13827"/>
        <pc:sldMkLst>
          <pc:docMk/>
          <pc:sldMk cId="3874636495" sldId="278"/>
        </pc:sldMkLst>
        <pc:spChg chg="mod">
          <ac:chgData name="Abbate, Joseph" userId="80dc34b3-162a-47a1-a63e-9de1fa6b8ba8" providerId="ADAL" clId="{E0E29A42-FBA3-4E53-ADC4-A7D141DB06AC}" dt="2025-10-29T19:05:13.608" v="707" actId="20577"/>
          <ac:spMkLst>
            <pc:docMk/>
            <pc:sldMk cId="3874636495" sldId="278"/>
            <ac:spMk id="2" creationId="{82FE18EE-4734-FFBA-FB8D-BC655F273EF4}"/>
          </ac:spMkLst>
        </pc:spChg>
      </pc:sldChg>
      <pc:sldChg chg="del">
        <pc:chgData name="Abbate, Joseph" userId="80dc34b3-162a-47a1-a63e-9de1fa6b8ba8" providerId="ADAL" clId="{E0E29A42-FBA3-4E53-ADC4-A7D141DB06AC}" dt="2025-11-16T04:20:22.412" v="13937" actId="47"/>
        <pc:sldMkLst>
          <pc:docMk/>
          <pc:sldMk cId="2801001723" sldId="279"/>
        </pc:sldMkLst>
      </pc:sldChg>
      <pc:sldChg chg="modSp del mod ord">
        <pc:chgData name="Abbate, Joseph" userId="80dc34b3-162a-47a1-a63e-9de1fa6b8ba8" providerId="ADAL" clId="{E0E29A42-FBA3-4E53-ADC4-A7D141DB06AC}" dt="2025-11-16T04:15:32.282" v="13822" actId="47"/>
        <pc:sldMkLst>
          <pc:docMk/>
          <pc:sldMk cId="485441061" sldId="280"/>
        </pc:sldMkLst>
      </pc:sldChg>
      <pc:sldChg chg="ord">
        <pc:chgData name="Abbate, Joseph" userId="80dc34b3-162a-47a1-a63e-9de1fa6b8ba8" providerId="ADAL" clId="{E0E29A42-FBA3-4E53-ADC4-A7D141DB06AC}" dt="2025-11-16T04:20:00.523" v="13932"/>
        <pc:sldMkLst>
          <pc:docMk/>
          <pc:sldMk cId="2242158093" sldId="282"/>
        </pc:sldMkLst>
      </pc:sldChg>
      <pc:sldChg chg="del">
        <pc:chgData name="Abbate, Joseph" userId="80dc34b3-162a-47a1-a63e-9de1fa6b8ba8" providerId="ADAL" clId="{E0E29A42-FBA3-4E53-ADC4-A7D141DB06AC}" dt="2025-11-16T04:20:19.319" v="13936" actId="47"/>
        <pc:sldMkLst>
          <pc:docMk/>
          <pc:sldMk cId="631513602" sldId="283"/>
        </pc:sldMkLst>
      </pc:sldChg>
      <pc:sldChg chg="addSp delSp modSp mod delAnim modAnim modNotesTx">
        <pc:chgData name="Abbate, Joseph" userId="80dc34b3-162a-47a1-a63e-9de1fa6b8ba8" providerId="ADAL" clId="{E0E29A42-FBA3-4E53-ADC4-A7D141DB06AC}" dt="2025-11-16T04:12:12.486" v="13817"/>
        <pc:sldMkLst>
          <pc:docMk/>
          <pc:sldMk cId="2444541007" sldId="285"/>
        </pc:sldMkLst>
        <pc:spChg chg="add mod topLvl">
          <ac:chgData name="Abbate, Joseph" userId="80dc34b3-162a-47a1-a63e-9de1fa6b8ba8" providerId="ADAL" clId="{E0E29A42-FBA3-4E53-ADC4-A7D141DB06AC}" dt="2025-11-16T04:03:19.708" v="13741" actId="1035"/>
          <ac:spMkLst>
            <pc:docMk/>
            <pc:sldMk cId="2444541007" sldId="285"/>
            <ac:spMk id="2" creationId="{CA885883-049E-E5A5-D259-D105A5A32386}"/>
          </ac:spMkLst>
        </pc:spChg>
        <pc:spChg chg="mod">
          <ac:chgData name="Abbate, Joseph" userId="80dc34b3-162a-47a1-a63e-9de1fa6b8ba8" providerId="ADAL" clId="{E0E29A42-FBA3-4E53-ADC4-A7D141DB06AC}" dt="2025-11-16T02:16:00.328" v="12721" actId="20577"/>
          <ac:spMkLst>
            <pc:docMk/>
            <pc:sldMk cId="2444541007" sldId="285"/>
            <ac:spMk id="3" creationId="{262CDBCE-BE64-4181-BC9B-D62B3D5BC523}"/>
          </ac:spMkLst>
        </pc:spChg>
        <pc:spChg chg="mod">
          <ac:chgData name="Abbate, Joseph" userId="80dc34b3-162a-47a1-a63e-9de1fa6b8ba8" providerId="ADAL" clId="{E0E29A42-FBA3-4E53-ADC4-A7D141DB06AC}" dt="2025-11-16T04:03:50.343" v="13752" actId="14100"/>
          <ac:spMkLst>
            <pc:docMk/>
            <pc:sldMk cId="2444541007" sldId="285"/>
            <ac:spMk id="6" creationId="{898234A1-B3A4-075A-29A9-9D766E7CBA60}"/>
          </ac:spMkLst>
        </pc:spChg>
        <pc:spChg chg="add mod topLvl">
          <ac:chgData name="Abbate, Joseph" userId="80dc34b3-162a-47a1-a63e-9de1fa6b8ba8" providerId="ADAL" clId="{E0E29A42-FBA3-4E53-ADC4-A7D141DB06AC}" dt="2025-11-16T02:34:40.524" v="12885" actId="164"/>
          <ac:spMkLst>
            <pc:docMk/>
            <pc:sldMk cId="2444541007" sldId="285"/>
            <ac:spMk id="8" creationId="{6FC7103A-8A37-94C2-A111-2BC6902F7305}"/>
          </ac:spMkLst>
        </pc:spChg>
        <pc:spChg chg="add mod">
          <ac:chgData name="Abbate, Joseph" userId="80dc34b3-162a-47a1-a63e-9de1fa6b8ba8" providerId="ADAL" clId="{E0E29A42-FBA3-4E53-ADC4-A7D141DB06AC}" dt="2025-11-16T04:05:13.300" v="13764" actId="1076"/>
          <ac:spMkLst>
            <pc:docMk/>
            <pc:sldMk cId="2444541007" sldId="285"/>
            <ac:spMk id="15" creationId="{EE9A22C8-315A-0FCB-DAA5-A79B56BFAF64}"/>
          </ac:spMkLst>
        </pc:spChg>
        <pc:grpChg chg="add mod">
          <ac:chgData name="Abbate, Joseph" userId="80dc34b3-162a-47a1-a63e-9de1fa6b8ba8" providerId="ADAL" clId="{E0E29A42-FBA3-4E53-ADC4-A7D141DB06AC}" dt="2025-11-16T04:03:11.986" v="13735" actId="1035"/>
          <ac:grpSpMkLst>
            <pc:docMk/>
            <pc:sldMk cId="2444541007" sldId="285"/>
            <ac:grpSpMk id="11" creationId="{01420F5D-3384-26AB-D4F6-BB317FC3762E}"/>
          </ac:grpSpMkLst>
        </pc:grpChg>
        <pc:picChg chg="add mod modCrop">
          <ac:chgData name="Abbate, Joseph" userId="80dc34b3-162a-47a1-a63e-9de1fa6b8ba8" providerId="ADAL" clId="{E0E29A42-FBA3-4E53-ADC4-A7D141DB06AC}" dt="2025-11-16T04:03:46.421" v="13750" actId="14100"/>
          <ac:picMkLst>
            <pc:docMk/>
            <pc:sldMk cId="2444541007" sldId="285"/>
            <ac:picMk id="12" creationId="{8F3B8442-638D-2AD6-327B-97649DB5564F}"/>
          </ac:picMkLst>
        </pc:picChg>
        <pc:picChg chg="add mod ord topLvl">
          <ac:chgData name="Abbate, Joseph" userId="80dc34b3-162a-47a1-a63e-9de1fa6b8ba8" providerId="ADAL" clId="{E0E29A42-FBA3-4E53-ADC4-A7D141DB06AC}" dt="2025-11-16T02:34:40.524" v="12885" actId="164"/>
          <ac:picMkLst>
            <pc:docMk/>
            <pc:sldMk cId="2444541007" sldId="285"/>
            <ac:picMk id="16" creationId="{F241D101-3CDA-CDFE-3261-E386ED0075CF}"/>
          </ac:picMkLst>
        </pc:picChg>
        <pc:cxnChg chg="add mod topLvl">
          <ac:chgData name="Abbate, Joseph" userId="80dc34b3-162a-47a1-a63e-9de1fa6b8ba8" providerId="ADAL" clId="{E0E29A42-FBA3-4E53-ADC4-A7D141DB06AC}" dt="2025-11-16T02:34:40.524" v="12885" actId="164"/>
          <ac:cxnSpMkLst>
            <pc:docMk/>
            <pc:sldMk cId="2444541007" sldId="285"/>
            <ac:cxnSpMk id="13" creationId="{0479E28B-B258-76B1-8909-B250F828847F}"/>
          </ac:cxnSpMkLst>
        </pc:cxnChg>
        <pc:cxnChg chg="add mod">
          <ac:chgData name="Abbate, Joseph" userId="80dc34b3-162a-47a1-a63e-9de1fa6b8ba8" providerId="ADAL" clId="{E0E29A42-FBA3-4E53-ADC4-A7D141DB06AC}" dt="2025-11-16T04:05:33.004" v="13774" actId="1037"/>
          <ac:cxnSpMkLst>
            <pc:docMk/>
            <pc:sldMk cId="2444541007" sldId="285"/>
            <ac:cxnSpMk id="17" creationId="{9BE8051D-487F-AF45-5BA6-EE276F7D59F1}"/>
          </ac:cxnSpMkLst>
        </pc:cxnChg>
      </pc:sldChg>
      <pc:sldChg chg="addSp delSp modSp mod modNotesTx">
        <pc:chgData name="Abbate, Joseph" userId="80dc34b3-162a-47a1-a63e-9de1fa6b8ba8" providerId="ADAL" clId="{E0E29A42-FBA3-4E53-ADC4-A7D141DB06AC}" dt="2025-11-14T20:07:40.470" v="10755" actId="478"/>
        <pc:sldMkLst>
          <pc:docMk/>
          <pc:sldMk cId="3105019721" sldId="287"/>
        </pc:sldMkLst>
      </pc:sldChg>
      <pc:sldChg chg="ord modAnim">
        <pc:chgData name="Abbate, Joseph" userId="80dc34b3-162a-47a1-a63e-9de1fa6b8ba8" providerId="ADAL" clId="{E0E29A42-FBA3-4E53-ADC4-A7D141DB06AC}" dt="2025-11-16T04:16:07.426" v="13828"/>
        <pc:sldMkLst>
          <pc:docMk/>
          <pc:sldMk cId="2614268866" sldId="302"/>
        </pc:sldMkLst>
      </pc:sldChg>
      <pc:sldChg chg="modAnim">
        <pc:chgData name="Abbate, Joseph" userId="80dc34b3-162a-47a1-a63e-9de1fa6b8ba8" providerId="ADAL" clId="{E0E29A42-FBA3-4E53-ADC4-A7D141DB06AC}" dt="2025-11-16T04:21:25.116" v="13939"/>
        <pc:sldMkLst>
          <pc:docMk/>
          <pc:sldMk cId="1361672447" sldId="304"/>
        </pc:sldMkLst>
      </pc:sldChg>
      <pc:sldChg chg="del">
        <pc:chgData name="Abbate, Joseph" userId="80dc34b3-162a-47a1-a63e-9de1fa6b8ba8" providerId="ADAL" clId="{E0E29A42-FBA3-4E53-ADC4-A7D141DB06AC}" dt="2025-11-16T04:19:49.644" v="13930" actId="47"/>
        <pc:sldMkLst>
          <pc:docMk/>
          <pc:sldMk cId="4041503033" sldId="309"/>
        </pc:sldMkLst>
      </pc:sldChg>
      <pc:sldChg chg="addSp delSp modSp mod ord delAnim modAnim modNotesTx">
        <pc:chgData name="Abbate, Joseph" userId="80dc34b3-162a-47a1-a63e-9de1fa6b8ba8" providerId="ADAL" clId="{E0E29A42-FBA3-4E53-ADC4-A7D141DB06AC}" dt="2025-11-16T02:58:14.377" v="13605" actId="20577"/>
        <pc:sldMkLst>
          <pc:docMk/>
          <pc:sldMk cId="1154958672" sldId="311"/>
        </pc:sldMkLst>
        <pc:spChg chg="mod">
          <ac:chgData name="Abbate, Joseph" userId="80dc34b3-162a-47a1-a63e-9de1fa6b8ba8" providerId="ADAL" clId="{E0E29A42-FBA3-4E53-ADC4-A7D141DB06AC}" dt="2025-11-16T02:58:14.377" v="13605" actId="20577"/>
          <ac:spMkLst>
            <pc:docMk/>
            <pc:sldMk cId="1154958672" sldId="311"/>
            <ac:spMk id="3" creationId="{6F6AE10B-BF39-B59B-CE29-B1D1EC668755}"/>
          </ac:spMkLst>
        </pc:spChg>
        <pc:spChg chg="mod">
          <ac:chgData name="Abbate, Joseph" userId="80dc34b3-162a-47a1-a63e-9de1fa6b8ba8" providerId="ADAL" clId="{E0E29A42-FBA3-4E53-ADC4-A7D141DB06AC}" dt="2025-11-13T21:59:56.181" v="9847" actId="1076"/>
          <ac:spMkLst>
            <pc:docMk/>
            <pc:sldMk cId="1154958672" sldId="311"/>
            <ac:spMk id="4" creationId="{F20745C2-C01A-4D2B-8BB2-11C4856C000A}"/>
          </ac:spMkLst>
        </pc:spChg>
        <pc:spChg chg="mod">
          <ac:chgData name="Abbate, Joseph" userId="80dc34b3-162a-47a1-a63e-9de1fa6b8ba8" providerId="ADAL" clId="{E0E29A42-FBA3-4E53-ADC4-A7D141DB06AC}" dt="2025-11-16T02:53:16.291" v="13477" actId="20577"/>
          <ac:spMkLst>
            <pc:docMk/>
            <pc:sldMk cId="1154958672" sldId="311"/>
            <ac:spMk id="11" creationId="{8A5581E2-991B-A42D-52E6-7CE18CE55715}"/>
          </ac:spMkLst>
        </pc:spChg>
        <pc:spChg chg="mod">
          <ac:chgData name="Abbate, Joseph" userId="80dc34b3-162a-47a1-a63e-9de1fa6b8ba8" providerId="ADAL" clId="{E0E29A42-FBA3-4E53-ADC4-A7D141DB06AC}" dt="2025-10-30T03:25:57.538" v="2892"/>
          <ac:spMkLst>
            <pc:docMk/>
            <pc:sldMk cId="1154958672" sldId="311"/>
            <ac:spMk id="23" creationId="{2762A4D8-1DAC-9054-BC0A-98CEFB31E9F1}"/>
          </ac:spMkLst>
        </pc:spChg>
        <pc:spChg chg="mod">
          <ac:chgData name="Abbate, Joseph" userId="80dc34b3-162a-47a1-a63e-9de1fa6b8ba8" providerId="ADAL" clId="{E0E29A42-FBA3-4E53-ADC4-A7D141DB06AC}" dt="2025-10-30T03:25:57.538" v="2892"/>
          <ac:spMkLst>
            <pc:docMk/>
            <pc:sldMk cId="1154958672" sldId="311"/>
            <ac:spMk id="24" creationId="{074F3297-A351-6EA1-7687-7ACDCDD55D96}"/>
          </ac:spMkLst>
        </pc:spChg>
        <pc:spChg chg="mod">
          <ac:chgData name="Abbate, Joseph" userId="80dc34b3-162a-47a1-a63e-9de1fa6b8ba8" providerId="ADAL" clId="{E0E29A42-FBA3-4E53-ADC4-A7D141DB06AC}" dt="2025-10-30T03:25:57.538" v="2892"/>
          <ac:spMkLst>
            <pc:docMk/>
            <pc:sldMk cId="1154958672" sldId="311"/>
            <ac:spMk id="25" creationId="{2C0BC8A9-252C-3A3C-002A-31A363C54FFE}"/>
          </ac:spMkLst>
        </pc:spChg>
        <pc:spChg chg="mod">
          <ac:chgData name="Abbate, Joseph" userId="80dc34b3-162a-47a1-a63e-9de1fa6b8ba8" providerId="ADAL" clId="{E0E29A42-FBA3-4E53-ADC4-A7D141DB06AC}" dt="2025-10-30T03:25:57.538" v="2892"/>
          <ac:spMkLst>
            <pc:docMk/>
            <pc:sldMk cId="1154958672" sldId="311"/>
            <ac:spMk id="26" creationId="{590165CE-A0A4-813F-B431-869DCCE69DA6}"/>
          </ac:spMkLst>
        </pc:spChg>
        <pc:spChg chg="add mod">
          <ac:chgData name="Abbate, Joseph" userId="80dc34b3-162a-47a1-a63e-9de1fa6b8ba8" providerId="ADAL" clId="{E0E29A42-FBA3-4E53-ADC4-A7D141DB06AC}" dt="2025-11-16T02:06:11.211" v="12025" actId="164"/>
          <ac:spMkLst>
            <pc:docMk/>
            <pc:sldMk cId="1154958672" sldId="311"/>
            <ac:spMk id="28" creationId="{F7FB8678-B9C2-4FAC-9269-2392D3BC2B44}"/>
          </ac:spMkLst>
        </pc:spChg>
        <pc:spChg chg="add mod">
          <ac:chgData name="Abbate, Joseph" userId="80dc34b3-162a-47a1-a63e-9de1fa6b8ba8" providerId="ADAL" clId="{E0E29A42-FBA3-4E53-ADC4-A7D141DB06AC}" dt="2025-11-16T02:52:23.347" v="13436" actId="404"/>
          <ac:spMkLst>
            <pc:docMk/>
            <pc:sldMk cId="1154958672" sldId="311"/>
            <ac:spMk id="30" creationId="{718C6D32-80BB-83B5-059A-57F9B6E808B1}"/>
          </ac:spMkLst>
        </pc:spChg>
        <pc:spChg chg="add mod">
          <ac:chgData name="Abbate, Joseph" userId="80dc34b3-162a-47a1-a63e-9de1fa6b8ba8" providerId="ADAL" clId="{E0E29A42-FBA3-4E53-ADC4-A7D141DB06AC}" dt="2025-11-16T02:52:29.792" v="13440" actId="20577"/>
          <ac:spMkLst>
            <pc:docMk/>
            <pc:sldMk cId="1154958672" sldId="311"/>
            <ac:spMk id="33" creationId="{7BF2CC44-3399-7808-5E3F-DCF483E39BB9}"/>
          </ac:spMkLst>
        </pc:spChg>
        <pc:spChg chg="add del mod">
          <ac:chgData name="Abbate, Joseph" userId="80dc34b3-162a-47a1-a63e-9de1fa6b8ba8" providerId="ADAL" clId="{E0E29A42-FBA3-4E53-ADC4-A7D141DB06AC}" dt="2025-11-16T02:52:35.076" v="13444" actId="20577"/>
          <ac:spMkLst>
            <pc:docMk/>
            <pc:sldMk cId="1154958672" sldId="311"/>
            <ac:spMk id="36" creationId="{A327452F-26C9-D571-72E5-6C5F8097F9CC}"/>
          </ac:spMkLst>
        </pc:spChg>
        <pc:spChg chg="add mod ord">
          <ac:chgData name="Abbate, Joseph" userId="80dc34b3-162a-47a1-a63e-9de1fa6b8ba8" providerId="ADAL" clId="{E0E29A42-FBA3-4E53-ADC4-A7D141DB06AC}" dt="2025-11-16T01:28:28.350" v="10959" actId="164"/>
          <ac:spMkLst>
            <pc:docMk/>
            <pc:sldMk cId="1154958672" sldId="311"/>
            <ac:spMk id="41" creationId="{8C162B31-CDFF-B4CC-197E-1445A8D3264A}"/>
          </ac:spMkLst>
        </pc:spChg>
        <pc:spChg chg="add mod">
          <ac:chgData name="Abbate, Joseph" userId="80dc34b3-162a-47a1-a63e-9de1fa6b8ba8" providerId="ADAL" clId="{E0E29A42-FBA3-4E53-ADC4-A7D141DB06AC}" dt="2025-11-16T02:06:01.176" v="12023" actId="164"/>
          <ac:spMkLst>
            <pc:docMk/>
            <pc:sldMk cId="1154958672" sldId="311"/>
            <ac:spMk id="101" creationId="{36044417-3548-AE9B-4619-B67112B7FC0A}"/>
          </ac:spMkLst>
        </pc:spChg>
        <pc:spChg chg="add mod">
          <ac:chgData name="Abbate, Joseph" userId="80dc34b3-162a-47a1-a63e-9de1fa6b8ba8" providerId="ADAL" clId="{E0E29A42-FBA3-4E53-ADC4-A7D141DB06AC}" dt="2025-11-16T02:06:06.244" v="12024" actId="164"/>
          <ac:spMkLst>
            <pc:docMk/>
            <pc:sldMk cId="1154958672" sldId="311"/>
            <ac:spMk id="102" creationId="{5DB43BC0-F332-A3B8-C0CC-F92B6C270CF8}"/>
          </ac:spMkLst>
        </pc:spChg>
        <pc:grpChg chg="mod">
          <ac:chgData name="Abbate, Joseph" userId="80dc34b3-162a-47a1-a63e-9de1fa6b8ba8" providerId="ADAL" clId="{E0E29A42-FBA3-4E53-ADC4-A7D141DB06AC}" dt="2025-11-16T01:28:28.350" v="10959" actId="164"/>
          <ac:grpSpMkLst>
            <pc:docMk/>
            <pc:sldMk cId="1154958672" sldId="311"/>
            <ac:grpSpMk id="2" creationId="{6C06D171-EBA7-F035-65FE-157D61E61E5B}"/>
          </ac:grpSpMkLst>
        </pc:grpChg>
        <pc:grpChg chg="add mod">
          <ac:chgData name="Abbate, Joseph" userId="80dc34b3-162a-47a1-a63e-9de1fa6b8ba8" providerId="ADAL" clId="{E0E29A42-FBA3-4E53-ADC4-A7D141DB06AC}" dt="2025-11-16T02:06:01.176" v="12023" actId="164"/>
          <ac:grpSpMkLst>
            <pc:docMk/>
            <pc:sldMk cId="1154958672" sldId="311"/>
            <ac:grpSpMk id="29" creationId="{5BA20C88-4F93-F225-C4CF-EE4FF4C1A2AD}"/>
          </ac:grpSpMkLst>
        </pc:grpChg>
        <pc:grpChg chg="add mod">
          <ac:chgData name="Abbate, Joseph" userId="80dc34b3-162a-47a1-a63e-9de1fa6b8ba8" providerId="ADAL" clId="{E0E29A42-FBA3-4E53-ADC4-A7D141DB06AC}" dt="2025-11-16T02:06:06.244" v="12024" actId="164"/>
          <ac:grpSpMkLst>
            <pc:docMk/>
            <pc:sldMk cId="1154958672" sldId="311"/>
            <ac:grpSpMk id="31" creationId="{051AAE6A-35AD-0A8E-8305-30B8917632BC}"/>
          </ac:grpSpMkLst>
        </pc:grpChg>
        <pc:grpChg chg="add mod">
          <ac:chgData name="Abbate, Joseph" userId="80dc34b3-162a-47a1-a63e-9de1fa6b8ba8" providerId="ADAL" clId="{E0E29A42-FBA3-4E53-ADC4-A7D141DB06AC}" dt="2025-11-16T02:06:11.211" v="12025" actId="164"/>
          <ac:grpSpMkLst>
            <pc:docMk/>
            <pc:sldMk cId="1154958672" sldId="311"/>
            <ac:grpSpMk id="37" creationId="{6717FD24-0C6A-5CF5-19E9-10EC19E94A6C}"/>
          </ac:grpSpMkLst>
        </pc:grpChg>
        <pc:grpChg chg="add mod">
          <ac:chgData name="Abbate, Joseph" userId="80dc34b3-162a-47a1-a63e-9de1fa6b8ba8" providerId="ADAL" clId="{E0E29A42-FBA3-4E53-ADC4-A7D141DB06AC}" dt="2025-11-16T01:28:28.350" v="10959" actId="164"/>
          <ac:grpSpMkLst>
            <pc:docMk/>
            <pc:sldMk cId="1154958672" sldId="311"/>
            <ac:grpSpMk id="62" creationId="{129CCE0E-E9CD-5956-C6DE-F4248ED8D50C}"/>
          </ac:grpSpMkLst>
        </pc:grpChg>
        <pc:picChg chg="add mod">
          <ac:chgData name="Abbate, Joseph" userId="80dc34b3-162a-47a1-a63e-9de1fa6b8ba8" providerId="ADAL" clId="{E0E29A42-FBA3-4E53-ADC4-A7D141DB06AC}" dt="2025-11-16T01:14:46.515" v="10837" actId="1036"/>
          <ac:picMkLst>
            <pc:docMk/>
            <pc:sldMk cId="1154958672" sldId="311"/>
            <ac:picMk id="27" creationId="{821D9BB5-D256-0E88-EBC5-70DCC25C5912}"/>
          </ac:picMkLst>
        </pc:picChg>
        <pc:picChg chg="add mod topLvl">
          <ac:chgData name="Abbate, Joseph" userId="80dc34b3-162a-47a1-a63e-9de1fa6b8ba8" providerId="ADAL" clId="{E0E29A42-FBA3-4E53-ADC4-A7D141DB06AC}" dt="2025-11-16T02:06:01.176" v="12023" actId="164"/>
          <ac:picMkLst>
            <pc:docMk/>
            <pc:sldMk cId="1154958672" sldId="311"/>
            <ac:picMk id="34" creationId="{65AD35B1-2699-03B8-32DB-16BF24331BAF}"/>
          </ac:picMkLst>
        </pc:picChg>
        <pc:picChg chg="add mod topLvl">
          <ac:chgData name="Abbate, Joseph" userId="80dc34b3-162a-47a1-a63e-9de1fa6b8ba8" providerId="ADAL" clId="{E0E29A42-FBA3-4E53-ADC4-A7D141DB06AC}" dt="2025-11-16T02:06:01.176" v="12023" actId="164"/>
          <ac:picMkLst>
            <pc:docMk/>
            <pc:sldMk cId="1154958672" sldId="311"/>
            <ac:picMk id="35" creationId="{B195C3B2-65CD-3900-B7D9-26B7F5FD2E81}"/>
          </ac:picMkLst>
        </pc:picChg>
        <pc:picChg chg="add mod topLvl">
          <ac:chgData name="Abbate, Joseph" userId="80dc34b3-162a-47a1-a63e-9de1fa6b8ba8" providerId="ADAL" clId="{E0E29A42-FBA3-4E53-ADC4-A7D141DB06AC}" dt="2025-11-16T02:06:06.244" v="12024" actId="164"/>
          <ac:picMkLst>
            <pc:docMk/>
            <pc:sldMk cId="1154958672" sldId="311"/>
            <ac:picMk id="49" creationId="{F368268D-A581-F224-0475-1E63DBA7B6E6}"/>
          </ac:picMkLst>
        </pc:picChg>
        <pc:picChg chg="add mod">
          <ac:chgData name="Abbate, Joseph" userId="80dc34b3-162a-47a1-a63e-9de1fa6b8ba8" providerId="ADAL" clId="{E0E29A42-FBA3-4E53-ADC4-A7D141DB06AC}" dt="2025-11-16T02:06:06.244" v="12024" actId="164"/>
          <ac:picMkLst>
            <pc:docMk/>
            <pc:sldMk cId="1154958672" sldId="311"/>
            <ac:picMk id="82" creationId="{9FE03F41-AAE6-9D87-C395-0ACDF32261C0}"/>
          </ac:picMkLst>
        </pc:picChg>
        <pc:picChg chg="add mod">
          <ac:chgData name="Abbate, Joseph" userId="80dc34b3-162a-47a1-a63e-9de1fa6b8ba8" providerId="ADAL" clId="{E0E29A42-FBA3-4E53-ADC4-A7D141DB06AC}" dt="2025-11-16T02:06:11.211" v="12025" actId="164"/>
          <ac:picMkLst>
            <pc:docMk/>
            <pc:sldMk cId="1154958672" sldId="311"/>
            <ac:picMk id="89" creationId="{D0D121D2-5242-206A-88F1-96C31B652B88}"/>
          </ac:picMkLst>
        </pc:picChg>
        <pc:picChg chg="add mod">
          <ac:chgData name="Abbate, Joseph" userId="80dc34b3-162a-47a1-a63e-9de1fa6b8ba8" providerId="ADAL" clId="{E0E29A42-FBA3-4E53-ADC4-A7D141DB06AC}" dt="2025-11-16T02:06:11.211" v="12025" actId="164"/>
          <ac:picMkLst>
            <pc:docMk/>
            <pc:sldMk cId="1154958672" sldId="311"/>
            <ac:picMk id="1025" creationId="{D9435522-20F9-C828-9A3D-339B5EF64279}"/>
          </ac:picMkLst>
        </pc:picChg>
        <pc:cxnChg chg="mod">
          <ac:chgData name="Abbate, Joseph" userId="80dc34b3-162a-47a1-a63e-9de1fa6b8ba8" providerId="ADAL" clId="{E0E29A42-FBA3-4E53-ADC4-A7D141DB06AC}" dt="2025-11-16T02:52:23.347" v="13436" actId="404"/>
          <ac:cxnSpMkLst>
            <pc:docMk/>
            <pc:sldMk cId="1154958672" sldId="311"/>
            <ac:cxnSpMk id="32" creationId="{BDF9B0DD-FB8C-C91A-DD16-5A61B94BB878}"/>
          </ac:cxnSpMkLst>
        </pc:cxnChg>
        <pc:cxnChg chg="add mod">
          <ac:chgData name="Abbate, Joseph" userId="80dc34b3-162a-47a1-a63e-9de1fa6b8ba8" providerId="ADAL" clId="{E0E29A42-FBA3-4E53-ADC4-A7D141DB06AC}" dt="2025-11-16T02:06:01.176" v="12023" actId="164"/>
          <ac:cxnSpMkLst>
            <pc:docMk/>
            <pc:sldMk cId="1154958672" sldId="311"/>
            <ac:cxnSpMk id="91" creationId="{4D24D2F5-D2C2-9DB0-F5FE-5AC5238166B8}"/>
          </ac:cxnSpMkLst>
        </pc:cxnChg>
        <pc:cxnChg chg="add del mod">
          <ac:chgData name="Abbate, Joseph" userId="80dc34b3-162a-47a1-a63e-9de1fa6b8ba8" providerId="ADAL" clId="{E0E29A42-FBA3-4E53-ADC4-A7D141DB06AC}" dt="2025-11-16T02:06:11.211" v="12025" actId="164"/>
          <ac:cxnSpMkLst>
            <pc:docMk/>
            <pc:sldMk cId="1154958672" sldId="311"/>
            <ac:cxnSpMk id="92" creationId="{BC4C525F-3BE4-6F07-A12C-4BC67A968E85}"/>
          </ac:cxnSpMkLst>
        </pc:cxnChg>
        <pc:cxnChg chg="add mod">
          <ac:chgData name="Abbate, Joseph" userId="80dc34b3-162a-47a1-a63e-9de1fa6b8ba8" providerId="ADAL" clId="{E0E29A42-FBA3-4E53-ADC4-A7D141DB06AC}" dt="2025-11-16T02:06:06.244" v="12024" actId="164"/>
          <ac:cxnSpMkLst>
            <pc:docMk/>
            <pc:sldMk cId="1154958672" sldId="311"/>
            <ac:cxnSpMk id="98" creationId="{8B0A40C4-C887-801E-5C68-0CBADAF2F616}"/>
          </ac:cxnSpMkLst>
        </pc:cxnChg>
      </pc:sldChg>
      <pc:sldChg chg="ord modAnim">
        <pc:chgData name="Abbate, Joseph" userId="80dc34b3-162a-47a1-a63e-9de1fa6b8ba8" providerId="ADAL" clId="{E0E29A42-FBA3-4E53-ADC4-A7D141DB06AC}" dt="2025-11-16T04:16:42.795" v="13834"/>
        <pc:sldMkLst>
          <pc:docMk/>
          <pc:sldMk cId="4191114103" sldId="312"/>
        </pc:sldMkLst>
      </pc:sldChg>
      <pc:sldChg chg="add del">
        <pc:chgData name="Abbate, Joseph" userId="80dc34b3-162a-47a1-a63e-9de1fa6b8ba8" providerId="ADAL" clId="{E0E29A42-FBA3-4E53-ADC4-A7D141DB06AC}" dt="2025-11-16T04:17:14.624" v="13837" actId="47"/>
        <pc:sldMkLst>
          <pc:docMk/>
          <pc:sldMk cId="3142399861" sldId="313"/>
        </pc:sldMkLst>
      </pc:sldChg>
      <pc:sldChg chg="ord">
        <pc:chgData name="Abbate, Joseph" userId="80dc34b3-162a-47a1-a63e-9de1fa6b8ba8" providerId="ADAL" clId="{E0E29A42-FBA3-4E53-ADC4-A7D141DB06AC}" dt="2025-10-30T03:58:58.832" v="4856"/>
        <pc:sldMkLst>
          <pc:docMk/>
          <pc:sldMk cId="1739473757" sldId="314"/>
        </pc:sldMkLst>
      </pc:sldChg>
      <pc:sldChg chg="modAnim">
        <pc:chgData name="Abbate, Joseph" userId="80dc34b3-162a-47a1-a63e-9de1fa6b8ba8" providerId="ADAL" clId="{E0E29A42-FBA3-4E53-ADC4-A7D141DB06AC}" dt="2025-11-16T04:21:18.205" v="13938"/>
        <pc:sldMkLst>
          <pc:docMk/>
          <pc:sldMk cId="3523511580" sldId="317"/>
        </pc:sldMkLst>
      </pc:sldChg>
      <pc:sldChg chg="addSp delSp modSp mod ord delAnim modAnim modNotesTx">
        <pc:chgData name="Abbate, Joseph" userId="80dc34b3-162a-47a1-a63e-9de1fa6b8ba8" providerId="ADAL" clId="{E0E29A42-FBA3-4E53-ADC4-A7D141DB06AC}" dt="2025-11-18T07:18:57.640" v="14010"/>
        <pc:sldMkLst>
          <pc:docMk/>
          <pc:sldMk cId="1659823258" sldId="321"/>
        </pc:sldMkLst>
        <pc:spChg chg="add mod">
          <ac:chgData name="Abbate, Joseph" userId="80dc34b3-162a-47a1-a63e-9de1fa6b8ba8" providerId="ADAL" clId="{E0E29A42-FBA3-4E53-ADC4-A7D141DB06AC}" dt="2025-11-16T03:15:29.599" v="13706" actId="20577"/>
          <ac:spMkLst>
            <pc:docMk/>
            <pc:sldMk cId="1659823258" sldId="321"/>
            <ac:spMk id="2" creationId="{3A621F76-39E8-BB00-2095-DFB7E31C6FC6}"/>
          </ac:spMkLst>
        </pc:spChg>
        <pc:spChg chg="add mod">
          <ac:chgData name="Abbate, Joseph" userId="80dc34b3-162a-47a1-a63e-9de1fa6b8ba8" providerId="ADAL" clId="{E0E29A42-FBA3-4E53-ADC4-A7D141DB06AC}" dt="2025-11-16T01:24:39.379" v="10958" actId="20577"/>
          <ac:spMkLst>
            <pc:docMk/>
            <pc:sldMk cId="1659823258" sldId="321"/>
            <ac:spMk id="16" creationId="{651897DD-F524-4F35-30F7-F985AF79EA22}"/>
          </ac:spMkLst>
        </pc:spChg>
        <pc:spChg chg="add del mod">
          <ac:chgData name="Abbate, Joseph" userId="80dc34b3-162a-47a1-a63e-9de1fa6b8ba8" providerId="ADAL" clId="{E0E29A42-FBA3-4E53-ADC4-A7D141DB06AC}" dt="2025-11-16T02:07:56.680" v="12135" actId="1035"/>
          <ac:spMkLst>
            <pc:docMk/>
            <pc:sldMk cId="1659823258" sldId="321"/>
            <ac:spMk id="18" creationId="{30D5C02B-238F-7596-155D-0F1D19587457}"/>
          </ac:spMkLst>
        </pc:spChg>
        <pc:spChg chg="add mod">
          <ac:chgData name="Abbate, Joseph" userId="80dc34b3-162a-47a1-a63e-9de1fa6b8ba8" providerId="ADAL" clId="{E0E29A42-FBA3-4E53-ADC4-A7D141DB06AC}" dt="2025-11-16T04:06:36.307" v="13783" actId="207"/>
          <ac:spMkLst>
            <pc:docMk/>
            <pc:sldMk cId="1659823258" sldId="321"/>
            <ac:spMk id="22" creationId="{93799248-C587-CDF0-26EF-113DBCB3B65D}"/>
          </ac:spMkLst>
        </pc:spChg>
        <pc:picChg chg="add mod modCrop">
          <ac:chgData name="Abbate, Joseph" userId="80dc34b3-162a-47a1-a63e-9de1fa6b8ba8" providerId="ADAL" clId="{E0E29A42-FBA3-4E53-ADC4-A7D141DB06AC}" dt="2025-11-16T04:06:24.950" v="13782" actId="14100"/>
          <ac:picMkLst>
            <pc:docMk/>
            <pc:sldMk cId="1659823258" sldId="321"/>
            <ac:picMk id="3" creationId="{2322269D-8FB9-727F-DD95-92012330B014}"/>
          </ac:picMkLst>
        </pc:picChg>
        <pc:picChg chg="add mod ord">
          <ac:chgData name="Abbate, Joseph" userId="80dc34b3-162a-47a1-a63e-9de1fa6b8ba8" providerId="ADAL" clId="{E0E29A42-FBA3-4E53-ADC4-A7D141DB06AC}" dt="2025-11-16T02:07:56.680" v="12135" actId="1035"/>
          <ac:picMkLst>
            <pc:docMk/>
            <pc:sldMk cId="1659823258" sldId="321"/>
            <ac:picMk id="7" creationId="{F706EE29-19C6-8ACA-DE9A-4927B7E3A658}"/>
          </ac:picMkLst>
        </pc:picChg>
      </pc:sldChg>
      <pc:sldChg chg="addSp delSp modSp del mod modAnim">
        <pc:chgData name="Abbate, Joseph" userId="80dc34b3-162a-47a1-a63e-9de1fa6b8ba8" providerId="ADAL" clId="{E0E29A42-FBA3-4E53-ADC4-A7D141DB06AC}" dt="2025-10-29T19:07:32.592" v="778" actId="47"/>
        <pc:sldMkLst>
          <pc:docMk/>
          <pc:sldMk cId="3393345396" sldId="324"/>
        </pc:sldMkLst>
      </pc:sldChg>
      <pc:sldChg chg="addSp delSp modSp mod ord modAnim">
        <pc:chgData name="Abbate, Joseph" userId="80dc34b3-162a-47a1-a63e-9de1fa6b8ba8" providerId="ADAL" clId="{E0E29A42-FBA3-4E53-ADC4-A7D141DB06AC}" dt="2025-11-18T00:49:28.266" v="14009" actId="478"/>
        <pc:sldMkLst>
          <pc:docMk/>
          <pc:sldMk cId="71596713" sldId="331"/>
        </pc:sldMkLst>
        <pc:spChg chg="del">
          <ac:chgData name="Abbate, Joseph" userId="80dc34b3-162a-47a1-a63e-9de1fa6b8ba8" providerId="ADAL" clId="{E0E29A42-FBA3-4E53-ADC4-A7D141DB06AC}" dt="2025-11-18T00:49:24.758" v="14008" actId="478"/>
          <ac:spMkLst>
            <pc:docMk/>
            <pc:sldMk cId="71596713" sldId="331"/>
            <ac:spMk id="2" creationId="{00DEC022-30DD-AD9F-3E22-26503033F1BC}"/>
          </ac:spMkLst>
        </pc:spChg>
        <pc:spChg chg="add del mod">
          <ac:chgData name="Abbate, Joseph" userId="80dc34b3-162a-47a1-a63e-9de1fa6b8ba8" providerId="ADAL" clId="{E0E29A42-FBA3-4E53-ADC4-A7D141DB06AC}" dt="2025-11-18T00:49:28.266" v="14009" actId="478"/>
          <ac:spMkLst>
            <pc:docMk/>
            <pc:sldMk cId="71596713" sldId="331"/>
            <ac:spMk id="13" creationId="{9FAA2AA2-767D-B342-02F3-B97301891E3C}"/>
          </ac:spMkLst>
        </pc:spChg>
      </pc:sldChg>
      <pc:sldChg chg="del">
        <pc:chgData name="Abbate, Joseph" userId="80dc34b3-162a-47a1-a63e-9de1fa6b8ba8" providerId="ADAL" clId="{E0E29A42-FBA3-4E53-ADC4-A7D141DB06AC}" dt="2025-11-16T04:19:46.585" v="13929" actId="47"/>
        <pc:sldMkLst>
          <pc:docMk/>
          <pc:sldMk cId="2256189728" sldId="333"/>
        </pc:sldMkLst>
      </pc:sldChg>
      <pc:sldChg chg="del">
        <pc:chgData name="Abbate, Joseph" userId="80dc34b3-162a-47a1-a63e-9de1fa6b8ba8" providerId="ADAL" clId="{E0E29A42-FBA3-4E53-ADC4-A7D141DB06AC}" dt="2025-11-16T04:19:38.977" v="13928" actId="47"/>
        <pc:sldMkLst>
          <pc:docMk/>
          <pc:sldMk cId="2871430514" sldId="334"/>
        </pc:sldMkLst>
      </pc:sldChg>
      <pc:sldChg chg="del ord">
        <pc:chgData name="Abbate, Joseph" userId="80dc34b3-162a-47a1-a63e-9de1fa6b8ba8" providerId="ADAL" clId="{E0E29A42-FBA3-4E53-ADC4-A7D141DB06AC}" dt="2025-11-16T04:15:35.674" v="13823" actId="47"/>
        <pc:sldMkLst>
          <pc:docMk/>
          <pc:sldMk cId="2430758983" sldId="335"/>
        </pc:sldMkLst>
      </pc:sldChg>
      <pc:sldChg chg="del">
        <pc:chgData name="Abbate, Joseph" userId="80dc34b3-162a-47a1-a63e-9de1fa6b8ba8" providerId="ADAL" clId="{E0E29A42-FBA3-4E53-ADC4-A7D141DB06AC}" dt="2025-11-16T04:16:56.473" v="13835" actId="47"/>
        <pc:sldMkLst>
          <pc:docMk/>
          <pc:sldMk cId="660880061" sldId="336"/>
        </pc:sldMkLst>
      </pc:sldChg>
      <pc:sldChg chg="addSp delSp modSp del mod modNotesTx">
        <pc:chgData name="Abbate, Joseph" userId="80dc34b3-162a-47a1-a63e-9de1fa6b8ba8" providerId="ADAL" clId="{E0E29A42-FBA3-4E53-ADC4-A7D141DB06AC}" dt="2025-10-30T02:21:58.795" v="2453" actId="47"/>
        <pc:sldMkLst>
          <pc:docMk/>
          <pc:sldMk cId="115428050" sldId="337"/>
        </pc:sldMkLst>
      </pc:sldChg>
      <pc:sldChg chg="del">
        <pc:chgData name="Abbate, Joseph" userId="80dc34b3-162a-47a1-a63e-9de1fa6b8ba8" providerId="ADAL" clId="{E0E29A42-FBA3-4E53-ADC4-A7D141DB06AC}" dt="2025-10-30T03:46:34.248" v="4301" actId="47"/>
        <pc:sldMkLst>
          <pc:docMk/>
          <pc:sldMk cId="2604004735" sldId="338"/>
        </pc:sldMkLst>
      </pc:sldChg>
      <pc:sldChg chg="modSp new del mod">
        <pc:chgData name="Abbate, Joseph" userId="80dc34b3-162a-47a1-a63e-9de1fa6b8ba8" providerId="ADAL" clId="{E0E29A42-FBA3-4E53-ADC4-A7D141DB06AC}" dt="2025-10-29T19:14:31.471" v="1005" actId="47"/>
        <pc:sldMkLst>
          <pc:docMk/>
          <pc:sldMk cId="494400375" sldId="339"/>
        </pc:sldMkLst>
      </pc:sldChg>
      <pc:sldChg chg="addSp delSp modSp add del mod ord delAnim modAnim modShow modNotesTx">
        <pc:chgData name="Abbate, Joseph" userId="80dc34b3-162a-47a1-a63e-9de1fa6b8ba8" providerId="ADAL" clId="{E0E29A42-FBA3-4E53-ADC4-A7D141DB06AC}" dt="2025-11-16T01:22:59.192" v="10894" actId="47"/>
        <pc:sldMkLst>
          <pc:docMk/>
          <pc:sldMk cId="3899202686" sldId="340"/>
        </pc:sldMkLst>
      </pc:sldChg>
      <pc:sldChg chg="addSp modSp new del mod">
        <pc:chgData name="Abbate, Joseph" userId="80dc34b3-162a-47a1-a63e-9de1fa6b8ba8" providerId="ADAL" clId="{E0E29A42-FBA3-4E53-ADC4-A7D141DB06AC}" dt="2025-10-29T19:53:42.649" v="1795" actId="47"/>
        <pc:sldMkLst>
          <pc:docMk/>
          <pc:sldMk cId="123766812" sldId="341"/>
        </pc:sldMkLst>
      </pc:sldChg>
      <pc:sldChg chg="addSp delSp modSp add mod delAnim modAnim modNotesTx">
        <pc:chgData name="Abbate, Joseph" userId="80dc34b3-162a-47a1-a63e-9de1fa6b8ba8" providerId="ADAL" clId="{E0E29A42-FBA3-4E53-ADC4-A7D141DB06AC}" dt="2025-11-17T15:22:53.489" v="13941" actId="478"/>
        <pc:sldMkLst>
          <pc:docMk/>
          <pc:sldMk cId="1281883819" sldId="342"/>
        </pc:sldMkLst>
        <pc:spChg chg="mod">
          <ac:chgData name="Abbate, Joseph" userId="80dc34b3-162a-47a1-a63e-9de1fa6b8ba8" providerId="ADAL" clId="{E0E29A42-FBA3-4E53-ADC4-A7D141DB06AC}" dt="2025-10-30T02:18:33.920" v="2294" actId="20577"/>
          <ac:spMkLst>
            <pc:docMk/>
            <pc:sldMk cId="1281883819" sldId="342"/>
            <ac:spMk id="3" creationId="{2A0F0060-8DB2-B005-A1B0-5514D7801DEA}"/>
          </ac:spMkLst>
        </pc:spChg>
        <pc:spChg chg="mod">
          <ac:chgData name="Abbate, Joseph" userId="80dc34b3-162a-47a1-a63e-9de1fa6b8ba8" providerId="ADAL" clId="{E0E29A42-FBA3-4E53-ADC4-A7D141DB06AC}" dt="2025-10-30T02:12:48.712" v="2035" actId="1036"/>
          <ac:spMkLst>
            <pc:docMk/>
            <pc:sldMk cId="1281883819" sldId="342"/>
            <ac:spMk id="4" creationId="{32802AF8-6D91-4BB2-ADEE-40EF157877B8}"/>
          </ac:spMkLst>
        </pc:spChg>
        <pc:spChg chg="add mod">
          <ac:chgData name="Abbate, Joseph" userId="80dc34b3-162a-47a1-a63e-9de1fa6b8ba8" providerId="ADAL" clId="{E0E29A42-FBA3-4E53-ADC4-A7D141DB06AC}" dt="2025-11-16T03:15:39.186" v="13712" actId="20577"/>
          <ac:spMkLst>
            <pc:docMk/>
            <pc:sldMk cId="1281883819" sldId="342"/>
            <ac:spMk id="5" creationId="{9166A16C-1C0D-2C9C-5ADF-6FFB27B03B5F}"/>
          </ac:spMkLst>
        </pc:spChg>
        <pc:spChg chg="add mod">
          <ac:chgData name="Abbate, Joseph" userId="80dc34b3-162a-47a1-a63e-9de1fa6b8ba8" providerId="ADAL" clId="{E0E29A42-FBA3-4E53-ADC4-A7D141DB06AC}" dt="2025-11-16T02:32:11.898" v="12864" actId="1035"/>
          <ac:spMkLst>
            <pc:docMk/>
            <pc:sldMk cId="1281883819" sldId="342"/>
            <ac:spMk id="6" creationId="{089B29D5-B2A1-8C99-63B7-F91D7A36138A}"/>
          </ac:spMkLst>
        </pc:spChg>
        <pc:spChg chg="add del mod">
          <ac:chgData name="Abbate, Joseph" userId="80dc34b3-162a-47a1-a63e-9de1fa6b8ba8" providerId="ADAL" clId="{E0E29A42-FBA3-4E53-ADC4-A7D141DB06AC}" dt="2025-11-17T15:22:53.489" v="13941" actId="478"/>
          <ac:spMkLst>
            <pc:docMk/>
            <pc:sldMk cId="1281883819" sldId="342"/>
            <ac:spMk id="9" creationId="{C6CE2E5D-F99E-5712-CD83-D3B779B17DDB}"/>
          </ac:spMkLst>
        </pc:spChg>
        <pc:spChg chg="add mod ord">
          <ac:chgData name="Abbate, Joseph" userId="80dc34b3-162a-47a1-a63e-9de1fa6b8ba8" providerId="ADAL" clId="{E0E29A42-FBA3-4E53-ADC4-A7D141DB06AC}" dt="2025-11-16T04:08:02.057" v="13798" actId="1076"/>
          <ac:spMkLst>
            <pc:docMk/>
            <pc:sldMk cId="1281883819" sldId="342"/>
            <ac:spMk id="48" creationId="{5DA217A4-E944-2A13-B260-5381D9F89A13}"/>
          </ac:spMkLst>
        </pc:spChg>
        <pc:spChg chg="add del mod ord">
          <ac:chgData name="Abbate, Joseph" userId="80dc34b3-162a-47a1-a63e-9de1fa6b8ba8" providerId="ADAL" clId="{E0E29A42-FBA3-4E53-ADC4-A7D141DB06AC}" dt="2025-11-17T15:22:48.364" v="13940" actId="478"/>
          <ac:spMkLst>
            <pc:docMk/>
            <pc:sldMk cId="1281883819" sldId="342"/>
            <ac:spMk id="52" creationId="{DF78F831-F2DE-DA03-AD4E-CE4D49A2E7F7}"/>
          </ac:spMkLst>
        </pc:spChg>
        <pc:spChg chg="add del mod ord">
          <ac:chgData name="Abbate, Joseph" userId="80dc34b3-162a-47a1-a63e-9de1fa6b8ba8" providerId="ADAL" clId="{E0E29A42-FBA3-4E53-ADC4-A7D141DB06AC}" dt="2025-11-16T04:08:25.451" v="13805" actId="1076"/>
          <ac:spMkLst>
            <pc:docMk/>
            <pc:sldMk cId="1281883819" sldId="342"/>
            <ac:spMk id="66" creationId="{0A60324D-6EE3-BB05-ECE8-A0B29E571E75}"/>
          </ac:spMkLst>
        </pc:spChg>
        <pc:picChg chg="add mod">
          <ac:chgData name="Abbate, Joseph" userId="80dc34b3-162a-47a1-a63e-9de1fa6b8ba8" providerId="ADAL" clId="{E0E29A42-FBA3-4E53-ADC4-A7D141DB06AC}" dt="2025-11-16T02:32:11.898" v="12864" actId="1035"/>
          <ac:picMkLst>
            <pc:docMk/>
            <pc:sldMk cId="1281883819" sldId="342"/>
            <ac:picMk id="2" creationId="{D5C53E29-578D-FD9F-6483-AFAE2E7DA428}"/>
          </ac:picMkLst>
        </pc:picChg>
        <pc:picChg chg="add mod modCrop">
          <ac:chgData name="Abbate, Joseph" userId="80dc34b3-162a-47a1-a63e-9de1fa6b8ba8" providerId="ADAL" clId="{E0E29A42-FBA3-4E53-ADC4-A7D141DB06AC}" dt="2025-11-16T04:07:28.283" v="13790" actId="14100"/>
          <ac:picMkLst>
            <pc:docMk/>
            <pc:sldMk cId="1281883819" sldId="342"/>
            <ac:picMk id="7" creationId="{FB3AB42F-BE96-CAE7-32B2-8B46171BB026}"/>
          </ac:picMkLst>
        </pc:picChg>
      </pc:sldChg>
      <pc:sldChg chg="addSp delSp modSp add del mod ord delAnim modAnim modShow modNotesTx">
        <pc:chgData name="Abbate, Joseph" userId="80dc34b3-162a-47a1-a63e-9de1fa6b8ba8" providerId="ADAL" clId="{E0E29A42-FBA3-4E53-ADC4-A7D141DB06AC}" dt="2025-11-16T04:15:21.979" v="13819" actId="47"/>
        <pc:sldMkLst>
          <pc:docMk/>
          <pc:sldMk cId="3137118309" sldId="343"/>
        </pc:sldMkLst>
      </pc:sldChg>
      <pc:sldChg chg="modSp add del ord modAnim modNotesTx">
        <pc:chgData name="Abbate, Joseph" userId="80dc34b3-162a-47a1-a63e-9de1fa6b8ba8" providerId="ADAL" clId="{E0E29A42-FBA3-4E53-ADC4-A7D141DB06AC}" dt="2025-11-16T04:15:29.013" v="13820" actId="47"/>
        <pc:sldMkLst>
          <pc:docMk/>
          <pc:sldMk cId="3974174531" sldId="344"/>
        </pc:sldMkLst>
      </pc:sldChg>
      <pc:sldChg chg="add del">
        <pc:chgData name="Abbate, Joseph" userId="80dc34b3-162a-47a1-a63e-9de1fa6b8ba8" providerId="ADAL" clId="{E0E29A42-FBA3-4E53-ADC4-A7D141DB06AC}" dt="2025-11-16T04:15:36.922" v="13824" actId="47"/>
        <pc:sldMkLst>
          <pc:docMk/>
          <pc:sldMk cId="2053550848" sldId="345"/>
        </pc:sldMkLst>
      </pc:sldChg>
      <pc:sldChg chg="addSp delSp modSp add mod ord delAnim modAnim">
        <pc:chgData name="Abbate, Joseph" userId="80dc34b3-162a-47a1-a63e-9de1fa6b8ba8" providerId="ADAL" clId="{E0E29A42-FBA3-4E53-ADC4-A7D141DB06AC}" dt="2025-11-16T03:10:16.151" v="13617"/>
        <pc:sldMkLst>
          <pc:docMk/>
          <pc:sldMk cId="3639923953" sldId="346"/>
        </pc:sldMkLst>
        <pc:spChg chg="mod">
          <ac:chgData name="Abbate, Joseph" userId="80dc34b3-162a-47a1-a63e-9de1fa6b8ba8" providerId="ADAL" clId="{E0E29A42-FBA3-4E53-ADC4-A7D141DB06AC}" dt="2025-11-16T02:55:27.398" v="13514" actId="20577"/>
          <ac:spMkLst>
            <pc:docMk/>
            <pc:sldMk cId="3639923953" sldId="346"/>
            <ac:spMk id="2" creationId="{AB6FFBAB-8618-E0A2-48FB-0F38514219B3}"/>
          </ac:spMkLst>
        </pc:spChg>
        <pc:spChg chg="mod">
          <ac:chgData name="Abbate, Joseph" userId="80dc34b3-162a-47a1-a63e-9de1fa6b8ba8" providerId="ADAL" clId="{E0E29A42-FBA3-4E53-ADC4-A7D141DB06AC}" dt="2025-11-16T02:57:18.912" v="13547" actId="20577"/>
          <ac:spMkLst>
            <pc:docMk/>
            <pc:sldMk cId="3639923953" sldId="346"/>
            <ac:spMk id="3" creationId="{6069AF22-5ED0-B771-E3E0-C07077BCB24B}"/>
          </ac:spMkLst>
        </pc:spChg>
        <pc:spChg chg="add mod">
          <ac:chgData name="Abbate, Joseph" userId="80dc34b3-162a-47a1-a63e-9de1fa6b8ba8" providerId="ADAL" clId="{E0E29A42-FBA3-4E53-ADC4-A7D141DB06AC}" dt="2025-11-16T02:45:12.951" v="13335" actId="20577"/>
          <ac:spMkLst>
            <pc:docMk/>
            <pc:sldMk cId="3639923953" sldId="346"/>
            <ac:spMk id="10" creationId="{3D2A4F2F-7571-25E7-F3B4-3DB3AF2E64D7}"/>
          </ac:spMkLst>
        </pc:spChg>
        <pc:spChg chg="add mod">
          <ac:chgData name="Abbate, Joseph" userId="80dc34b3-162a-47a1-a63e-9de1fa6b8ba8" providerId="ADAL" clId="{E0E29A42-FBA3-4E53-ADC4-A7D141DB06AC}" dt="2025-11-16T02:44:11.187" v="13322" actId="1035"/>
          <ac:spMkLst>
            <pc:docMk/>
            <pc:sldMk cId="3639923953" sldId="346"/>
            <ac:spMk id="11" creationId="{FF663124-5065-711F-4FA3-91F45A500E7E}"/>
          </ac:spMkLst>
        </pc:spChg>
        <pc:spChg chg="add del mod">
          <ac:chgData name="Abbate, Joseph" userId="80dc34b3-162a-47a1-a63e-9de1fa6b8ba8" providerId="ADAL" clId="{E0E29A42-FBA3-4E53-ADC4-A7D141DB06AC}" dt="2025-11-16T02:44:58.445" v="13331" actId="208"/>
          <ac:spMkLst>
            <pc:docMk/>
            <pc:sldMk cId="3639923953" sldId="346"/>
            <ac:spMk id="13" creationId="{2CF8D92C-508D-772B-90E4-312EE13A1143}"/>
          </ac:spMkLst>
        </pc:spChg>
        <pc:spChg chg="add mod">
          <ac:chgData name="Abbate, Joseph" userId="80dc34b3-162a-47a1-a63e-9de1fa6b8ba8" providerId="ADAL" clId="{E0E29A42-FBA3-4E53-ADC4-A7D141DB06AC}" dt="2025-11-16T02:44:58.445" v="13331" actId="208"/>
          <ac:spMkLst>
            <pc:docMk/>
            <pc:sldMk cId="3639923953" sldId="346"/>
            <ac:spMk id="30" creationId="{3683653D-9089-C1A3-1C3C-3B0B02EFF246}"/>
          </ac:spMkLst>
        </pc:spChg>
        <pc:spChg chg="add mod">
          <ac:chgData name="Abbate, Joseph" userId="80dc34b3-162a-47a1-a63e-9de1fa6b8ba8" providerId="ADAL" clId="{E0E29A42-FBA3-4E53-ADC4-A7D141DB06AC}" dt="2025-11-16T02:44:48.646" v="13330" actId="1076"/>
          <ac:spMkLst>
            <pc:docMk/>
            <pc:sldMk cId="3639923953" sldId="346"/>
            <ac:spMk id="32" creationId="{4F609B21-88AE-1A7A-3009-60DEA75046A3}"/>
          </ac:spMkLst>
        </pc:spChg>
        <pc:spChg chg="add mod">
          <ac:chgData name="Abbate, Joseph" userId="80dc34b3-162a-47a1-a63e-9de1fa6b8ba8" providerId="ADAL" clId="{E0E29A42-FBA3-4E53-ADC4-A7D141DB06AC}" dt="2025-11-16T02:44:58.445" v="13331" actId="208"/>
          <ac:spMkLst>
            <pc:docMk/>
            <pc:sldMk cId="3639923953" sldId="346"/>
            <ac:spMk id="33" creationId="{A30229D1-ED3D-F476-0178-B755C7039C04}"/>
          </ac:spMkLst>
        </pc:spChg>
        <pc:spChg chg="add mod">
          <ac:chgData name="Abbate, Joseph" userId="80dc34b3-162a-47a1-a63e-9de1fa6b8ba8" providerId="ADAL" clId="{E0E29A42-FBA3-4E53-ADC4-A7D141DB06AC}" dt="2025-11-16T02:54:56.615" v="13497" actId="20577"/>
          <ac:spMkLst>
            <pc:docMk/>
            <pc:sldMk cId="3639923953" sldId="346"/>
            <ac:spMk id="38" creationId="{DF658D99-B5D3-8475-7C8C-3B47840E7904}"/>
          </ac:spMkLst>
        </pc:spChg>
        <pc:spChg chg="add mod">
          <ac:chgData name="Abbate, Joseph" userId="80dc34b3-162a-47a1-a63e-9de1fa6b8ba8" providerId="ADAL" clId="{E0E29A42-FBA3-4E53-ADC4-A7D141DB06AC}" dt="2025-11-16T02:56:34.264" v="13525" actId="1035"/>
          <ac:spMkLst>
            <pc:docMk/>
            <pc:sldMk cId="3639923953" sldId="346"/>
            <ac:spMk id="39" creationId="{D138E779-109F-014F-389D-DA7024690024}"/>
          </ac:spMkLst>
        </pc:spChg>
        <pc:spChg chg="add mod">
          <ac:chgData name="Abbate, Joseph" userId="80dc34b3-162a-47a1-a63e-9de1fa6b8ba8" providerId="ADAL" clId="{E0E29A42-FBA3-4E53-ADC4-A7D141DB06AC}" dt="2025-11-16T02:56:25.730" v="13519" actId="207"/>
          <ac:spMkLst>
            <pc:docMk/>
            <pc:sldMk cId="3639923953" sldId="346"/>
            <ac:spMk id="40" creationId="{5853D390-6E11-4B47-E2D3-04841AD30D69}"/>
          </ac:spMkLst>
        </pc:spChg>
        <pc:spChg chg="add mod">
          <ac:chgData name="Abbate, Joseph" userId="80dc34b3-162a-47a1-a63e-9de1fa6b8ba8" providerId="ADAL" clId="{E0E29A42-FBA3-4E53-ADC4-A7D141DB06AC}" dt="2025-11-16T02:46:02.326" v="13354" actId="20577"/>
          <ac:spMkLst>
            <pc:docMk/>
            <pc:sldMk cId="3639923953" sldId="346"/>
            <ac:spMk id="44" creationId="{6725C341-C804-5354-8C9F-1E436C39FAB2}"/>
          </ac:spMkLst>
        </pc:spChg>
        <pc:spChg chg="add mod">
          <ac:chgData name="Abbate, Joseph" userId="80dc34b3-162a-47a1-a63e-9de1fa6b8ba8" providerId="ADAL" clId="{E0E29A42-FBA3-4E53-ADC4-A7D141DB06AC}" dt="2025-11-16T02:45:58.785" v="13350" actId="20577"/>
          <ac:spMkLst>
            <pc:docMk/>
            <pc:sldMk cId="3639923953" sldId="346"/>
            <ac:spMk id="45" creationId="{20BD7E9E-EE42-4218-F55E-60D4A876B910}"/>
          </ac:spMkLst>
        </pc:spChg>
        <pc:spChg chg="add mod ord">
          <ac:chgData name="Abbate, Joseph" userId="80dc34b3-162a-47a1-a63e-9de1fa6b8ba8" providerId="ADAL" clId="{E0E29A42-FBA3-4E53-ADC4-A7D141DB06AC}" dt="2025-11-16T02:55:11.239" v="13498" actId="167"/>
          <ac:spMkLst>
            <pc:docMk/>
            <pc:sldMk cId="3639923953" sldId="346"/>
            <ac:spMk id="79" creationId="{EA95A91A-81F8-81A0-9FBE-4AE90011081A}"/>
          </ac:spMkLst>
        </pc:spChg>
        <pc:cxnChg chg="add">
          <ac:chgData name="Abbate, Joseph" userId="80dc34b3-162a-47a1-a63e-9de1fa6b8ba8" providerId="ADAL" clId="{E0E29A42-FBA3-4E53-ADC4-A7D141DB06AC}" dt="2025-11-16T02:46:54.701" v="13355" actId="11529"/>
          <ac:cxnSpMkLst>
            <pc:docMk/>
            <pc:sldMk cId="3639923953" sldId="346"/>
            <ac:cxnSpMk id="47" creationId="{34D415BB-AFD1-1706-7A26-16BFC5BBA062}"/>
          </ac:cxnSpMkLst>
        </pc:cxnChg>
        <pc:cxnChg chg="add mod">
          <ac:chgData name="Abbate, Joseph" userId="80dc34b3-162a-47a1-a63e-9de1fa6b8ba8" providerId="ADAL" clId="{E0E29A42-FBA3-4E53-ADC4-A7D141DB06AC}" dt="2025-11-16T02:46:59.040" v="13358" actId="14100"/>
          <ac:cxnSpMkLst>
            <pc:docMk/>
            <pc:sldMk cId="3639923953" sldId="346"/>
            <ac:cxnSpMk id="48" creationId="{17A844DA-D9DE-222F-D452-D9C1FFBE6CE6}"/>
          </ac:cxnSpMkLst>
        </pc:cxnChg>
        <pc:cxnChg chg="add mod">
          <ac:chgData name="Abbate, Joseph" userId="80dc34b3-162a-47a1-a63e-9de1fa6b8ba8" providerId="ADAL" clId="{E0E29A42-FBA3-4E53-ADC4-A7D141DB06AC}" dt="2025-11-16T02:54:56.385" v="13494" actId="20577"/>
          <ac:cxnSpMkLst>
            <pc:docMk/>
            <pc:sldMk cId="3639923953" sldId="346"/>
            <ac:cxnSpMk id="53" creationId="{045E0FA9-DB70-4C04-AB69-AB6AC1A05732}"/>
          </ac:cxnSpMkLst>
        </pc:cxnChg>
        <pc:cxnChg chg="add mod">
          <ac:chgData name="Abbate, Joseph" userId="80dc34b3-162a-47a1-a63e-9de1fa6b8ba8" providerId="ADAL" clId="{E0E29A42-FBA3-4E53-ADC4-A7D141DB06AC}" dt="2025-11-16T02:54:56.385" v="13494" actId="20577"/>
          <ac:cxnSpMkLst>
            <pc:docMk/>
            <pc:sldMk cId="3639923953" sldId="346"/>
            <ac:cxnSpMk id="57" creationId="{F9A09197-57CC-408A-D4DC-DB788142FC91}"/>
          </ac:cxnSpMkLst>
        </pc:cxnChg>
        <pc:cxnChg chg="add mod">
          <ac:chgData name="Abbate, Joseph" userId="80dc34b3-162a-47a1-a63e-9de1fa6b8ba8" providerId="ADAL" clId="{E0E29A42-FBA3-4E53-ADC4-A7D141DB06AC}" dt="2025-11-16T02:54:56.385" v="13494" actId="20577"/>
          <ac:cxnSpMkLst>
            <pc:docMk/>
            <pc:sldMk cId="3639923953" sldId="346"/>
            <ac:cxnSpMk id="60" creationId="{052C6369-D043-0525-8F8F-BFA0A3C892FE}"/>
          </ac:cxnSpMkLst>
        </pc:cxnChg>
        <pc:cxnChg chg="add mod">
          <ac:chgData name="Abbate, Joseph" userId="80dc34b3-162a-47a1-a63e-9de1fa6b8ba8" providerId="ADAL" clId="{E0E29A42-FBA3-4E53-ADC4-A7D141DB06AC}" dt="2025-11-16T02:47:49.906" v="13384" actId="208"/>
          <ac:cxnSpMkLst>
            <pc:docMk/>
            <pc:sldMk cId="3639923953" sldId="346"/>
            <ac:cxnSpMk id="63" creationId="{5F68F131-6CF9-DD3E-7F42-3AD59782DDD4}"/>
          </ac:cxnSpMkLst>
        </pc:cxnChg>
        <pc:cxnChg chg="add mod">
          <ac:chgData name="Abbate, Joseph" userId="80dc34b3-162a-47a1-a63e-9de1fa6b8ba8" providerId="ADAL" clId="{E0E29A42-FBA3-4E53-ADC4-A7D141DB06AC}" dt="2025-11-16T02:47:49.906" v="13384" actId="208"/>
          <ac:cxnSpMkLst>
            <pc:docMk/>
            <pc:sldMk cId="3639923953" sldId="346"/>
            <ac:cxnSpMk id="66" creationId="{A744AC66-3EC7-6F5F-4029-9CBB83861DDE}"/>
          </ac:cxnSpMkLst>
        </pc:cxnChg>
        <pc:cxnChg chg="add mod">
          <ac:chgData name="Abbate, Joseph" userId="80dc34b3-162a-47a1-a63e-9de1fa6b8ba8" providerId="ADAL" clId="{E0E29A42-FBA3-4E53-ADC4-A7D141DB06AC}" dt="2025-11-16T02:54:56.385" v="13494" actId="20577"/>
          <ac:cxnSpMkLst>
            <pc:docMk/>
            <pc:sldMk cId="3639923953" sldId="346"/>
            <ac:cxnSpMk id="69" creationId="{5326C872-C994-3BD6-33E0-9798211E6DA8}"/>
          </ac:cxnSpMkLst>
        </pc:cxnChg>
        <pc:cxnChg chg="add mod">
          <ac:chgData name="Abbate, Joseph" userId="80dc34b3-162a-47a1-a63e-9de1fa6b8ba8" providerId="ADAL" clId="{E0E29A42-FBA3-4E53-ADC4-A7D141DB06AC}" dt="2025-11-16T02:54:56.385" v="13494" actId="20577"/>
          <ac:cxnSpMkLst>
            <pc:docMk/>
            <pc:sldMk cId="3639923953" sldId="346"/>
            <ac:cxnSpMk id="72" creationId="{4A9117E2-676A-218D-0D8F-5C97363029FA}"/>
          </ac:cxnSpMkLst>
        </pc:cxnChg>
      </pc:sldChg>
      <pc:sldChg chg="addSp delSp modSp new mod">
        <pc:chgData name="Abbate, Joseph" userId="80dc34b3-162a-47a1-a63e-9de1fa6b8ba8" providerId="ADAL" clId="{E0E29A42-FBA3-4E53-ADC4-A7D141DB06AC}" dt="2025-11-17T15:23:39.628" v="14007" actId="313"/>
        <pc:sldMkLst>
          <pc:docMk/>
          <pc:sldMk cId="470100890" sldId="347"/>
        </pc:sldMkLst>
        <pc:spChg chg="mod">
          <ac:chgData name="Abbate, Joseph" userId="80dc34b3-162a-47a1-a63e-9de1fa6b8ba8" providerId="ADAL" clId="{E0E29A42-FBA3-4E53-ADC4-A7D141DB06AC}" dt="2025-11-17T15:23:39.628" v="14007" actId="313"/>
          <ac:spMkLst>
            <pc:docMk/>
            <pc:sldMk cId="470100890" sldId="347"/>
            <ac:spMk id="2" creationId="{84505DCC-7B08-3CF5-F306-5AD56B0CAECD}"/>
          </ac:spMkLst>
        </pc:spChg>
        <pc:spChg chg="add mod">
          <ac:chgData name="Abbate, Joseph" userId="80dc34b3-162a-47a1-a63e-9de1fa6b8ba8" providerId="ADAL" clId="{E0E29A42-FBA3-4E53-ADC4-A7D141DB06AC}" dt="2025-11-16T02:28:26.666" v="12835" actId="1076"/>
          <ac:spMkLst>
            <pc:docMk/>
            <pc:sldMk cId="470100890" sldId="347"/>
            <ac:spMk id="6" creationId="{20CB82FE-670F-3D34-35B2-1FA3AB9F7E53}"/>
          </ac:spMkLst>
        </pc:spChg>
        <pc:spChg chg="add mod">
          <ac:chgData name="Abbate, Joseph" userId="80dc34b3-162a-47a1-a63e-9de1fa6b8ba8" providerId="ADAL" clId="{E0E29A42-FBA3-4E53-ADC4-A7D141DB06AC}" dt="2025-11-16T03:15:26.380" v="13703" actId="20577"/>
          <ac:spMkLst>
            <pc:docMk/>
            <pc:sldMk cId="470100890" sldId="347"/>
            <ac:spMk id="7" creationId="{4859A4DE-AD1A-4030-0198-6537DB18636A}"/>
          </ac:spMkLst>
        </pc:spChg>
        <pc:spChg chg="add mod">
          <ac:chgData name="Abbate, Joseph" userId="80dc34b3-162a-47a1-a63e-9de1fa6b8ba8" providerId="ADAL" clId="{E0E29A42-FBA3-4E53-ADC4-A7D141DB06AC}" dt="2025-11-16T02:17:53.165" v="12762" actId="20577"/>
          <ac:spMkLst>
            <pc:docMk/>
            <pc:sldMk cId="470100890" sldId="347"/>
            <ac:spMk id="11" creationId="{0439BCE2-AD08-2F14-F5C5-CDA4019E1B2D}"/>
          </ac:spMkLst>
        </pc:spChg>
        <pc:picChg chg="add mod ord">
          <ac:chgData name="Abbate, Joseph" userId="80dc34b3-162a-47a1-a63e-9de1fa6b8ba8" providerId="ADAL" clId="{E0E29A42-FBA3-4E53-ADC4-A7D141DB06AC}" dt="2025-11-16T02:28:21.618" v="12834" actId="167"/>
          <ac:picMkLst>
            <pc:docMk/>
            <pc:sldMk cId="470100890" sldId="347"/>
            <ac:picMk id="5" creationId="{422DE82C-AA99-669F-77B8-935028917D3A}"/>
          </ac:picMkLst>
        </pc:picChg>
      </pc:sldChg>
      <pc:sldChg chg="addSp delSp modSp new mod">
        <pc:chgData name="Abbate, Joseph" userId="80dc34b3-162a-47a1-a63e-9de1fa6b8ba8" providerId="ADAL" clId="{E0E29A42-FBA3-4E53-ADC4-A7D141DB06AC}" dt="2025-11-16T04:19:28.622" v="13927" actId="20577"/>
        <pc:sldMkLst>
          <pc:docMk/>
          <pc:sldMk cId="1637720325" sldId="348"/>
        </pc:sldMkLst>
        <pc:spChg chg="mod">
          <ac:chgData name="Abbate, Joseph" userId="80dc34b3-162a-47a1-a63e-9de1fa6b8ba8" providerId="ADAL" clId="{E0E29A42-FBA3-4E53-ADC4-A7D141DB06AC}" dt="2025-11-16T04:19:28.622" v="13927" actId="20577"/>
          <ac:spMkLst>
            <pc:docMk/>
            <pc:sldMk cId="1637720325" sldId="348"/>
            <ac:spMk id="3" creationId="{B47A74BA-DF76-C879-F462-C20452B9A5A4}"/>
          </ac:spMkLst>
        </pc:spChg>
        <pc:picChg chg="add mod">
          <ac:chgData name="Abbate, Joseph" userId="80dc34b3-162a-47a1-a63e-9de1fa6b8ba8" providerId="ADAL" clId="{E0E29A42-FBA3-4E53-ADC4-A7D141DB06AC}" dt="2025-11-16T04:19:08.117" v="13842" actId="1076"/>
          <ac:picMkLst>
            <pc:docMk/>
            <pc:sldMk cId="1637720325" sldId="348"/>
            <ac:picMk id="5" creationId="{84663E5A-0EA8-4BDD-C972-FD3E094D4C03}"/>
          </ac:picMkLst>
        </pc:picChg>
      </pc:sldChg>
      <pc:sldChg chg="add del">
        <pc:chgData name="Abbate, Joseph" userId="80dc34b3-162a-47a1-a63e-9de1fa6b8ba8" providerId="ADAL" clId="{E0E29A42-FBA3-4E53-ADC4-A7D141DB06AC}" dt="2025-11-16T04:15:31.383" v="13821" actId="47"/>
        <pc:sldMkLst>
          <pc:docMk/>
          <pc:sldMk cId="1859143604" sldId="348"/>
        </pc:sldMkLst>
      </pc:sldChg>
    </pc:docChg>
  </pc:docChgLst>
  <pc:docChgLst>
    <pc:chgData name="Abbate, Joseph" userId="80dc34b3-162a-47a1-a63e-9de1fa6b8ba8" providerId="ADAL" clId="{555AF502-B2A0-421F-9163-8B2F0FBF0380}"/>
    <pc:docChg chg="undo custSel addSld delSld modSld sldOrd modMainMaster">
      <pc:chgData name="Abbate, Joseph" userId="80dc34b3-162a-47a1-a63e-9de1fa6b8ba8" providerId="ADAL" clId="{555AF502-B2A0-421F-9163-8B2F0FBF0380}" dt="2025-10-06T17:57:19.268" v="3281" actId="20577"/>
      <pc:docMkLst>
        <pc:docMk/>
      </pc:docMkLst>
      <pc:sldChg chg="modSp mod">
        <pc:chgData name="Abbate, Joseph" userId="80dc34b3-162a-47a1-a63e-9de1fa6b8ba8" providerId="ADAL" clId="{555AF502-B2A0-421F-9163-8B2F0FBF0380}" dt="2025-10-06T14:57:28.242" v="399" actId="20577"/>
        <pc:sldMkLst>
          <pc:docMk/>
          <pc:sldMk cId="1392706438" sldId="263"/>
        </pc:sldMkLst>
      </pc:sldChg>
      <pc:sldChg chg="modSp mod ord modNotesTx">
        <pc:chgData name="Abbate, Joseph" userId="80dc34b3-162a-47a1-a63e-9de1fa6b8ba8" providerId="ADAL" clId="{555AF502-B2A0-421F-9163-8B2F0FBF0380}" dt="2025-10-06T17:43:33.160" v="2482" actId="20577"/>
        <pc:sldMkLst>
          <pc:docMk/>
          <pc:sldMk cId="2444541007" sldId="285"/>
        </pc:sldMkLst>
      </pc:sldChg>
      <pc:sldChg chg="delSp modSp mod ord delAnim">
        <pc:chgData name="Abbate, Joseph" userId="80dc34b3-162a-47a1-a63e-9de1fa6b8ba8" providerId="ADAL" clId="{555AF502-B2A0-421F-9163-8B2F0FBF0380}" dt="2025-10-06T15:52:19.681" v="1896" actId="20577"/>
        <pc:sldMkLst>
          <pc:docMk/>
          <pc:sldMk cId="1154958672" sldId="311"/>
        </pc:sldMkLst>
      </pc:sldChg>
      <pc:sldChg chg="ord">
        <pc:chgData name="Abbate, Joseph" userId="80dc34b3-162a-47a1-a63e-9de1fa6b8ba8" providerId="ADAL" clId="{555AF502-B2A0-421F-9163-8B2F0FBF0380}" dt="2025-10-06T15:25:56.564" v="1591"/>
        <pc:sldMkLst>
          <pc:docMk/>
          <pc:sldMk cId="4191114103" sldId="312"/>
        </pc:sldMkLst>
      </pc:sldChg>
      <pc:sldChg chg="ord">
        <pc:chgData name="Abbate, Joseph" userId="80dc34b3-162a-47a1-a63e-9de1fa6b8ba8" providerId="ADAL" clId="{555AF502-B2A0-421F-9163-8B2F0FBF0380}" dt="2025-10-06T15:25:56.564" v="1591"/>
        <pc:sldMkLst>
          <pc:docMk/>
          <pc:sldMk cId="3142399861" sldId="313"/>
        </pc:sldMkLst>
      </pc:sldChg>
      <pc:sldChg chg="ord">
        <pc:chgData name="Abbate, Joseph" userId="80dc34b3-162a-47a1-a63e-9de1fa6b8ba8" providerId="ADAL" clId="{555AF502-B2A0-421F-9163-8B2F0FBF0380}" dt="2025-10-06T15:25:56.564" v="1591"/>
        <pc:sldMkLst>
          <pc:docMk/>
          <pc:sldMk cId="1739473757" sldId="314"/>
        </pc:sldMkLst>
      </pc:sldChg>
      <pc:sldChg chg="ord modNotesTx">
        <pc:chgData name="Abbate, Joseph" userId="80dc34b3-162a-47a1-a63e-9de1fa6b8ba8" providerId="ADAL" clId="{555AF502-B2A0-421F-9163-8B2F0FBF0380}" dt="2025-10-06T17:41:49.604" v="2381" actId="20577"/>
        <pc:sldMkLst>
          <pc:docMk/>
          <pc:sldMk cId="1659823258" sldId="321"/>
        </pc:sldMkLst>
      </pc:sldChg>
      <pc:sldChg chg="ord">
        <pc:chgData name="Abbate, Joseph" userId="80dc34b3-162a-47a1-a63e-9de1fa6b8ba8" providerId="ADAL" clId="{555AF502-B2A0-421F-9163-8B2F0FBF0380}" dt="2025-10-06T15:25:56.564" v="1591"/>
        <pc:sldMkLst>
          <pc:docMk/>
          <pc:sldMk cId="586085470" sldId="322"/>
        </pc:sldMkLst>
      </pc:sldChg>
      <pc:sldChg chg="ord">
        <pc:chgData name="Abbate, Joseph" userId="80dc34b3-162a-47a1-a63e-9de1fa6b8ba8" providerId="ADAL" clId="{555AF502-B2A0-421F-9163-8B2F0FBF0380}" dt="2025-10-06T15:25:56.564" v="1591"/>
        <pc:sldMkLst>
          <pc:docMk/>
          <pc:sldMk cId="2850214493" sldId="323"/>
        </pc:sldMkLst>
      </pc:sldChg>
      <pc:sldChg chg="modSp mod modNotesTx">
        <pc:chgData name="Abbate, Joseph" userId="80dc34b3-162a-47a1-a63e-9de1fa6b8ba8" providerId="ADAL" clId="{555AF502-B2A0-421F-9163-8B2F0FBF0380}" dt="2025-10-06T17:57:19.268" v="3281" actId="20577"/>
        <pc:sldMkLst>
          <pc:docMk/>
          <pc:sldMk cId="3393345396" sldId="324"/>
        </pc:sldMkLst>
      </pc:sldChg>
      <pc:sldChg chg="ord">
        <pc:chgData name="Abbate, Joseph" userId="80dc34b3-162a-47a1-a63e-9de1fa6b8ba8" providerId="ADAL" clId="{555AF502-B2A0-421F-9163-8B2F0FBF0380}" dt="2025-10-06T15:48:47.111" v="1780"/>
        <pc:sldMkLst>
          <pc:docMk/>
          <pc:sldMk cId="763255916" sldId="325"/>
        </pc:sldMkLst>
      </pc:sldChg>
      <pc:sldChg chg="del">
        <pc:chgData name="Abbate, Joseph" userId="80dc34b3-162a-47a1-a63e-9de1fa6b8ba8" providerId="ADAL" clId="{555AF502-B2A0-421F-9163-8B2F0FBF0380}" dt="2025-10-06T15:47:12.886" v="1778" actId="47"/>
        <pc:sldMkLst>
          <pc:docMk/>
          <pc:sldMk cId="1326014892" sldId="330"/>
        </pc:sldMkLst>
      </pc:sldChg>
      <pc:sldChg chg="ord">
        <pc:chgData name="Abbate, Joseph" userId="80dc34b3-162a-47a1-a63e-9de1fa6b8ba8" providerId="ADAL" clId="{555AF502-B2A0-421F-9163-8B2F0FBF0380}" dt="2025-10-06T15:46:27.967" v="1774"/>
        <pc:sldMkLst>
          <pc:docMk/>
          <pc:sldMk cId="71596713" sldId="331"/>
        </pc:sldMkLst>
      </pc:sldChg>
      <pc:sldChg chg="modSp new del mod ord">
        <pc:chgData name="Abbate, Joseph" userId="80dc34b3-162a-47a1-a63e-9de1fa6b8ba8" providerId="ADAL" clId="{555AF502-B2A0-421F-9163-8B2F0FBF0380}" dt="2025-10-06T14:51:01.639" v="196" actId="47"/>
        <pc:sldMkLst>
          <pc:docMk/>
          <pc:sldMk cId="1618455874" sldId="335"/>
        </pc:sldMkLst>
      </pc:sldChg>
      <pc:sldChg chg="addSp modSp new mod">
        <pc:chgData name="Abbate, Joseph" userId="80dc34b3-162a-47a1-a63e-9de1fa6b8ba8" providerId="ADAL" clId="{555AF502-B2A0-421F-9163-8B2F0FBF0380}" dt="2025-10-06T15:49:57.366" v="1833" actId="20577"/>
        <pc:sldMkLst>
          <pc:docMk/>
          <pc:sldMk cId="2430758983" sldId="335"/>
        </pc:sldMkLst>
      </pc:sldChg>
      <pc:sldChg chg="add">
        <pc:chgData name="Abbate, Joseph" userId="80dc34b3-162a-47a1-a63e-9de1fa6b8ba8" providerId="ADAL" clId="{555AF502-B2A0-421F-9163-8B2F0FBF0380}" dt="2025-10-06T15:31:17.780" v="1592"/>
        <pc:sldMkLst>
          <pc:docMk/>
          <pc:sldMk cId="660880061" sldId="336"/>
        </pc:sldMkLst>
      </pc:sldChg>
      <pc:sldChg chg="addSp delSp modSp add mod modAnim modNotesTx">
        <pc:chgData name="Abbate, Joseph" userId="80dc34b3-162a-47a1-a63e-9de1fa6b8ba8" providerId="ADAL" clId="{555AF502-B2A0-421F-9163-8B2F0FBF0380}" dt="2025-10-06T17:56:34.077" v="3223" actId="20577"/>
        <pc:sldMkLst>
          <pc:docMk/>
          <pc:sldMk cId="115428050" sldId="337"/>
        </pc:sldMkLst>
      </pc:sldChg>
      <pc:sldChg chg="modSp add mod modNotesTx">
        <pc:chgData name="Abbate, Joseph" userId="80dc34b3-162a-47a1-a63e-9de1fa6b8ba8" providerId="ADAL" clId="{555AF502-B2A0-421F-9163-8B2F0FBF0380}" dt="2025-10-06T17:51:17.299" v="3192" actId="20577"/>
        <pc:sldMkLst>
          <pc:docMk/>
          <pc:sldMk cId="2604004735" sldId="338"/>
        </pc:sldMkLst>
      </pc:sldChg>
      <pc:sldMasterChg chg="modSp mod modSldLayout">
        <pc:chgData name="Abbate, Joseph" userId="80dc34b3-162a-47a1-a63e-9de1fa6b8ba8" providerId="ADAL" clId="{555AF502-B2A0-421F-9163-8B2F0FBF0380}" dt="2025-10-06T14:47:50.018" v="98" actId="20577"/>
        <pc:sldMasterMkLst>
          <pc:docMk/>
          <pc:sldMasterMk cId="0" sldId="2147483648"/>
        </pc:sldMasterMkLst>
        <pc:sldLayoutChg chg="modSp mod">
          <pc:chgData name="Abbate, Joseph" userId="80dc34b3-162a-47a1-a63e-9de1fa6b8ba8" providerId="ADAL" clId="{555AF502-B2A0-421F-9163-8B2F0FBF0380}" dt="2025-10-06T14:47:33.257" v="73" actId="20577"/>
          <pc:sldLayoutMkLst>
            <pc:docMk/>
            <pc:sldMasterMk cId="0" sldId="2147483648"/>
            <pc:sldLayoutMk cId="0" sldId="214748364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 name="Shape 163"/>
          <p:cNvSpPr>
            <a:spLocks noGrp="1" noRot="1" noChangeAspect="1"/>
          </p:cNvSpPr>
          <p:nvPr>
            <p:ph type="sldImg"/>
          </p:nvPr>
        </p:nvSpPr>
        <p:spPr>
          <a:xfrm>
            <a:off x="1143000" y="685800"/>
            <a:ext cx="4572000" cy="3429000"/>
          </a:xfrm>
          <a:prstGeom prst="rect">
            <a:avLst/>
          </a:prstGeom>
        </p:spPr>
        <p:txBody>
          <a:bodyPr/>
          <a:lstStyle/>
          <a:p>
            <a:endParaRPr/>
          </a:p>
        </p:txBody>
      </p:sp>
      <p:sp>
        <p:nvSpPr>
          <p:cNvPr id="164" name="Shape 16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45452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Bill’s work was starting from d3d, looking at performance on jet, then slowly bleeding in jet data; I would encourage future work in that area to start with the jet shots and look at performance, then add the d3d shots – and to be sure that their task is really extrapolation for the jet cases. I think that work showed that adding data from the same machine is helpful, not that adding data from a different machine is helpful. The same goes for a lot of the NIF work in this area.</a:t>
            </a:r>
          </a:p>
          <a:p>
            <a:r>
              <a:rPr lang="en-US" dirty="0"/>
              <a:t>- Open competition would also build morale</a:t>
            </a:r>
          </a:p>
          <a:p>
            <a:r>
              <a:rPr lang="en-US" dirty="0"/>
              <a:t>- Greg’s talk this morning: there’s a lot of good simulation info, let’s use it! Tons of people in ML community are dying to try latest tools and are at least more numerous if not more competent than our small community, let’s open it up and solve this altogether</a:t>
            </a:r>
          </a:p>
        </p:txBody>
      </p:sp>
    </p:spTree>
    <p:extLst>
      <p:ext uri="{BB962C8B-B14F-4D97-AF65-F5344CB8AC3E}">
        <p14:creationId xmlns:p14="http://schemas.microsoft.com/office/powerpoint/2010/main" val="1518483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we use momentum instead of rotation itself; use volume-average power instead of power itself</a:t>
            </a:r>
          </a:p>
          <a:p>
            <a:r>
              <a:rPr lang="en-US" dirty="0"/>
              <a:t>- division by 0 is a problem</a:t>
            </a:r>
          </a:p>
          <a:p>
            <a:r>
              <a:rPr lang="en-US" dirty="0"/>
              <a:t>- intrinsic quantities like volume-</a:t>
            </a:r>
            <a:r>
              <a:rPr lang="en-US" dirty="0" err="1"/>
              <a:t>veraged</a:t>
            </a:r>
            <a:r>
              <a:rPr lang="en-US" dirty="0"/>
              <a:t> power; rotation to momentum which makes it match the torque </a:t>
            </a:r>
          </a:p>
          <a:p>
            <a:r>
              <a:rPr lang="en-US" dirty="0"/>
              <a:t>Hiro notes Greenwald shows power of data-driven; </a:t>
            </a:r>
            <a:r>
              <a:rPr lang="en-US" dirty="0" err="1"/>
              <a:t>taue</a:t>
            </a:r>
            <a:r>
              <a:rPr lang="en-US" dirty="0"/>
              <a:t> confinement is the same thing</a:t>
            </a:r>
          </a:p>
        </p:txBody>
      </p:sp>
    </p:spTree>
    <p:extLst>
      <p:ext uri="{BB962C8B-B14F-4D97-AF65-F5344CB8AC3E}">
        <p14:creationId xmlns:p14="http://schemas.microsoft.com/office/powerpoint/2010/main" val="2689041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Example use-cases</a:t>
            </a:r>
          </a:p>
          <a:p>
            <a:pPr lvl="1"/>
            <a:r>
              <a:rPr lang="en-US" dirty="0"/>
              <a:t>Issues reliably repeating some scenarios (lack of control)</a:t>
            </a:r>
          </a:p>
          <a:p>
            <a:pPr lvl="1"/>
            <a:r>
              <a:rPr lang="en-US" dirty="0"/>
              <a:t>TFTR designed to achieve Q&gt;1</a:t>
            </a:r>
          </a:p>
          <a:p>
            <a:pPr lvl="1"/>
            <a:r>
              <a:rPr lang="en-US" dirty="0"/>
              <a:t>DIII-D neutral beam tilt designed to increase β</a:t>
            </a:r>
          </a:p>
          <a:p>
            <a:endParaRPr lang="en-US" dirty="0"/>
          </a:p>
        </p:txBody>
      </p:sp>
    </p:spTree>
    <p:extLst>
      <p:ext uri="{BB962C8B-B14F-4D97-AF65-F5344CB8AC3E}">
        <p14:creationId xmlns:p14="http://schemas.microsoft.com/office/powerpoint/2010/main" val="21671181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we ultimately need to extrapolate to ITER using current machines; for now we focus on the simpler task of extrapolating nearly identical machines</a:t>
            </a:r>
          </a:p>
        </p:txBody>
      </p:sp>
    </p:spTree>
    <p:extLst>
      <p:ext uri="{BB962C8B-B14F-4D97-AF65-F5344CB8AC3E}">
        <p14:creationId xmlns:p14="http://schemas.microsoft.com/office/powerpoint/2010/main" val="1348846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each experiment lasts 6 seconds, and for parts to cool there are about 10 minutes of downtime in between each one</a:t>
            </a:r>
          </a:p>
          <a:p>
            <a:r>
              <a:rPr lang="en-US" dirty="0"/>
              <a:t>- during this time, people deliberate in the control room about the best things to change</a:t>
            </a:r>
          </a:p>
          <a:p>
            <a:pPr marL="171450" indent="-171450">
              <a:buFontTx/>
              <a:buChar char="-"/>
            </a:pPr>
            <a:r>
              <a:rPr lang="en-US" dirty="0"/>
              <a:t>in between experimental campaigns, people also decide what’s needed </a:t>
            </a:r>
          </a:p>
          <a:p>
            <a:pPr marL="171450" indent="-171450">
              <a:buFontTx/>
              <a:buChar char="-"/>
            </a:pPr>
            <a:endParaRPr lang="en-US" dirty="0"/>
          </a:p>
          <a:p>
            <a:pPr marL="171450" indent="-171450">
              <a:buFontTx/>
              <a:buChar char="-"/>
            </a:pPr>
            <a:endParaRPr lang="en-US" dirty="0"/>
          </a:p>
        </p:txBody>
      </p:sp>
    </p:spTree>
    <p:extLst>
      <p:ext uri="{BB962C8B-B14F-4D97-AF65-F5344CB8AC3E}">
        <p14:creationId xmlns:p14="http://schemas.microsoft.com/office/powerpoint/2010/main" val="119484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it’s best, you’re getting more data that does the same thing</a:t>
            </a:r>
          </a:p>
          <a:p>
            <a:r>
              <a:rPr lang="en-US" dirty="0"/>
              <a:t>- at worst, you’re just giving it a second task to learn</a:t>
            </a:r>
          </a:p>
          <a:p>
            <a:r>
              <a:rPr lang="en-US" dirty="0"/>
              <a:t>- in this case, it seems we gave it a new task to learn</a:t>
            </a:r>
          </a:p>
        </p:txBody>
      </p:sp>
    </p:spTree>
    <p:extLst>
      <p:ext uri="{BB962C8B-B14F-4D97-AF65-F5344CB8AC3E}">
        <p14:creationId xmlns:p14="http://schemas.microsoft.com/office/powerpoint/2010/main" val="16189069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Greg’s talk this morning highlighted a lot of great work in 5D simulations</a:t>
            </a:r>
          </a:p>
        </p:txBody>
      </p:sp>
    </p:spTree>
    <p:extLst>
      <p:ext uri="{BB962C8B-B14F-4D97-AF65-F5344CB8AC3E}">
        <p14:creationId xmlns:p14="http://schemas.microsoft.com/office/powerpoint/2010/main" val="1182296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Nky</a:t>
            </a:r>
            <a:r>
              <a:rPr lang="en-US" dirty="0"/>
              <a:t>: number of poloidal modes in the high-k spectrum</a:t>
            </a:r>
          </a:p>
        </p:txBody>
      </p:sp>
    </p:spTree>
    <p:extLst>
      <p:ext uri="{BB962C8B-B14F-4D97-AF65-F5344CB8AC3E}">
        <p14:creationId xmlns:p14="http://schemas.microsoft.com/office/powerpoint/2010/main" val="3847829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 like 2e-5 for </a:t>
            </a:r>
            <a:r>
              <a:rPr lang="en-US" dirty="0" err="1"/>
              <a:t>Wmhd</a:t>
            </a:r>
            <a:r>
              <a:rPr lang="en-US" dirty="0"/>
              <a:t> and like 0.1 to 1</a:t>
            </a:r>
          </a:p>
        </p:txBody>
      </p:sp>
    </p:spTree>
    <p:extLst>
      <p:ext uri="{BB962C8B-B14F-4D97-AF65-F5344CB8AC3E}">
        <p14:creationId xmlns:p14="http://schemas.microsoft.com/office/powerpoint/2010/main" val="24489691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a:t>
            </a:r>
            <a:r>
              <a:rPr lang="en-US" dirty="0" err="1"/>
              <a:t>docs.google.com</a:t>
            </a:r>
            <a:r>
              <a:rPr lang="en-US" dirty="0"/>
              <a:t>/presentation/d/1JuMa7rn4nf-7gSp6BNdyWMPHKrjMe4WDi4AYSK6TCTI/</a:t>
            </a:r>
            <a:r>
              <a:rPr lang="en-US" dirty="0" err="1"/>
              <a:t>edit#slide</a:t>
            </a:r>
            <a:r>
              <a:rPr lang="en-US" dirty="0"/>
              <a:t>=id.g118ad53f056_1_7</a:t>
            </a:r>
          </a:p>
        </p:txBody>
      </p:sp>
    </p:spTree>
    <p:extLst>
      <p:ext uri="{BB962C8B-B14F-4D97-AF65-F5344CB8AC3E}">
        <p14:creationId xmlns:p14="http://schemas.microsoft.com/office/powerpoint/2010/main" val="638882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r>
              <a:rPr lang="en-US" dirty="0"/>
              <a:t>ITER thousands of diagnostics and hundreds of control knobs</a:t>
            </a:r>
          </a:p>
          <a:p>
            <a:pPr marL="171450" indent="-171450">
              <a:buFontTx/>
              <a:buChar char="-"/>
            </a:pPr>
            <a:r>
              <a:rPr lang="en-US" dirty="0"/>
              <a:t>Task is in just a couple years to go from 0 to 15MA, where in previous tokamaks we’ve only gone up to a few MA</a:t>
            </a:r>
          </a:p>
          <a:p>
            <a:pPr marL="171450" indent="-171450">
              <a:buFontTx/>
              <a:buChar char="-"/>
            </a:pPr>
            <a:r>
              <a:rPr lang="en-US" dirty="0"/>
              <a:t>DIII-D is less complicated but maybe the most similar thing we’ve done. There, a shot runs for a few seconds, then there are a few minutes for people to deliberate about how to proceed given what happened in the past shot, based on the rest of the </a:t>
            </a:r>
            <a:r>
              <a:rPr lang="en-US" dirty="0" err="1"/>
              <a:t>runday</a:t>
            </a:r>
            <a:r>
              <a:rPr lang="en-US" dirty="0"/>
              <a:t>, </a:t>
            </a:r>
          </a:p>
          <a:p>
            <a:pPr marL="171450" indent="-171450">
              <a:buFontTx/>
              <a:buChar char="-"/>
            </a:pPr>
            <a:r>
              <a:rPr lang="en-US" dirty="0"/>
              <a:t>talk about how ITER will scale up during commissioning – steps up to 15MA; spent 1:40 here (too long maybe)</a:t>
            </a:r>
          </a:p>
          <a:p>
            <a:pPr marL="171450" indent="-171450">
              <a:buFontTx/>
              <a:buChar char="-"/>
            </a:pPr>
            <a:r>
              <a:rPr lang="en-US" dirty="0"/>
              <a:t>Maybe add other machines to the figure (SPARC </a:t>
            </a:r>
            <a:r>
              <a:rPr lang="en-US" dirty="0" err="1"/>
              <a:t>etc</a:t>
            </a:r>
            <a:r>
              <a:rPr lang="en-US" dirty="0"/>
              <a:t>)</a:t>
            </a:r>
          </a:p>
        </p:txBody>
      </p:sp>
    </p:spTree>
    <p:extLst>
      <p:ext uri="{BB962C8B-B14F-4D97-AF65-F5344CB8AC3E}">
        <p14:creationId xmlns:p14="http://schemas.microsoft.com/office/powerpoint/2010/main" val="35897197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694073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upfront note that there are different ways you can consider the knobs here: the lowest level actuator in an electric oven like this is the amount of current going through this coil. But instead of knobs that set the current directly, we have knobs that set the temperature and a feedback controller is used so that the current is adjusted so that temperature is achieved inside the oven. In contrast, in a stove the knobs are not temperature but instead correspond to the amount of gas and therefore the strength of the flame. This is something we’ll touch on later. </a:t>
            </a:r>
          </a:p>
        </p:txBody>
      </p:sp>
    </p:spTree>
    <p:extLst>
      <p:ext uri="{BB962C8B-B14F-4D97-AF65-F5344CB8AC3E}">
        <p14:creationId xmlns:p14="http://schemas.microsoft.com/office/powerpoint/2010/main" val="3586264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r>
              <a:rPr lang="en-US" dirty="0"/>
              <a:t>Put an example for showing it doesn’t extrapolate well (show high-Ip movie for example)</a:t>
            </a:r>
          </a:p>
          <a:p>
            <a:pPr marL="171450" indent="-171450">
              <a:buFontTx/>
              <a:buChar char="-"/>
            </a:pPr>
            <a:r>
              <a:rPr lang="en-US" dirty="0"/>
              <a:t>Maybe pause video (it will be distracting) – black is truth, blue solid is prediction, other blue lines are errors effectively</a:t>
            </a:r>
          </a:p>
          <a:p>
            <a:pPr marL="171450" indent="-171450">
              <a:buFontTx/>
              <a:buChar char="-"/>
            </a:pPr>
            <a:r>
              <a:rPr lang="en-US" dirty="0"/>
              <a:t>Maybe add figure to right to second slide; or animations</a:t>
            </a:r>
          </a:p>
        </p:txBody>
      </p:sp>
    </p:spTree>
    <p:extLst>
      <p:ext uri="{BB962C8B-B14F-4D97-AF65-F5344CB8AC3E}">
        <p14:creationId xmlns:p14="http://schemas.microsoft.com/office/powerpoint/2010/main" val="3959268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Make black ones stand out, make colored ones a family of “having trouble making it” – keep it high level </a:t>
            </a:r>
          </a:p>
          <a:p>
            <a:pPr marL="171450" indent="-171450">
              <a:buFontTx/>
              <a:buChar char="-"/>
            </a:pPr>
            <a:r>
              <a:rPr lang="en-US" dirty="0"/>
              <a:t>The figure is grainy, just focus on the right figure</a:t>
            </a:r>
          </a:p>
          <a:p>
            <a:pPr marL="171450" indent="-171450">
              <a:buFontTx/>
              <a:buChar char="-"/>
            </a:pPr>
            <a:r>
              <a:rPr lang="en-US" dirty="0"/>
              <a:t>“We’re using transport models for profile evolution” – as a completement to ML we look at integrated sim with ASTRA using different transport models</a:t>
            </a:r>
          </a:p>
        </p:txBody>
      </p:sp>
    </p:spTree>
    <p:extLst>
      <p:ext uri="{BB962C8B-B14F-4D97-AF65-F5344CB8AC3E}">
        <p14:creationId xmlns:p14="http://schemas.microsoft.com/office/powerpoint/2010/main" val="3584464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34A2F-9115-46EB-417C-BF3A44C54D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F51742-0DA0-D401-A5C5-3D15E4DCD25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1DA9B03-6A86-7B54-D293-CFC01EED2AF7}"/>
              </a:ext>
            </a:extLst>
          </p:cNvPr>
          <p:cNvSpPr>
            <a:spLocks noGrp="1"/>
          </p:cNvSpPr>
          <p:nvPr>
            <p:ph type="body" idx="1"/>
          </p:nvPr>
        </p:nvSpPr>
        <p:spPr/>
        <p:txBody>
          <a:bodyPr/>
          <a:lstStyle/>
          <a:p>
            <a:pPr marL="171450" indent="-171450">
              <a:buFontTx/>
              <a:buChar char="-"/>
            </a:pPr>
            <a:r>
              <a:rPr lang="en-US" dirty="0"/>
              <a:t>Do all data-driven in one shade, all ML in another, meta in another, constant in black – callout text would help </a:t>
            </a:r>
          </a:p>
          <a:p>
            <a:pPr marL="171450" indent="-171450">
              <a:buFontTx/>
              <a:buChar char="-"/>
            </a:pPr>
            <a:r>
              <a:rPr lang="en-US" dirty="0"/>
              <a:t>Plots should show: physics limited, AI limited, we have an advantage from both</a:t>
            </a:r>
          </a:p>
          <a:p>
            <a:pPr marL="171450" indent="-171450">
              <a:buFontTx/>
              <a:buChar char="-"/>
            </a:pPr>
            <a:r>
              <a:rPr lang="en-US" dirty="0"/>
              <a:t>Slide 6 should be clear about what we did</a:t>
            </a:r>
          </a:p>
          <a:p>
            <a:pPr marL="171450" indent="-171450">
              <a:buFontTx/>
              <a:buChar char="-"/>
            </a:pPr>
            <a:r>
              <a:rPr lang="en-US" dirty="0"/>
              <a:t>Be clear that ITER commissioning is in small steps</a:t>
            </a:r>
          </a:p>
          <a:p>
            <a:pPr marL="171450" indent="-171450">
              <a:buFontTx/>
              <a:buChar char="-"/>
            </a:pPr>
            <a:r>
              <a:rPr lang="en-US" dirty="0"/>
              <a:t>Make a bigger version of right figure; in general it’s not that helpful also (or replace with beta ramp / Ip ramp / P_aux ramp / </a:t>
            </a:r>
            <a:r>
              <a:rPr lang="en-US" dirty="0" err="1"/>
              <a:t>etc</a:t>
            </a:r>
            <a:r>
              <a:rPr lang="en-US" dirty="0"/>
              <a:t>)</a:t>
            </a:r>
          </a:p>
        </p:txBody>
      </p:sp>
    </p:spTree>
    <p:extLst>
      <p:ext uri="{BB962C8B-B14F-4D97-AF65-F5344CB8AC3E}">
        <p14:creationId xmlns:p14="http://schemas.microsoft.com/office/powerpoint/2010/main" val="2709008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F3083-A092-3CA7-3B7F-B4B25806E0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0D52D7-69B7-422B-E12B-E7205A821FB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94C3FAE-21F2-A872-E840-2C3B52DD0003}"/>
              </a:ext>
            </a:extLst>
          </p:cNvPr>
          <p:cNvSpPr>
            <a:spLocks noGrp="1"/>
          </p:cNvSpPr>
          <p:nvPr>
            <p:ph type="body" idx="1"/>
          </p:nvPr>
        </p:nvSpPr>
        <p:spPr/>
        <p:txBody>
          <a:bodyPr/>
          <a:lstStyle/>
          <a:p>
            <a:pPr marL="171450" indent="-171450">
              <a:buFontTx/>
              <a:buChar char="-"/>
            </a:pPr>
            <a:r>
              <a:rPr lang="en-US" dirty="0"/>
              <a:t>Do all data-driven in one shade, all ML in another, meta in another, constant in black – callout text would help </a:t>
            </a:r>
          </a:p>
          <a:p>
            <a:pPr marL="171450" indent="-171450">
              <a:buFontTx/>
              <a:buChar char="-"/>
            </a:pPr>
            <a:r>
              <a:rPr lang="en-US" dirty="0"/>
              <a:t>Plots should show: physics limited, AI limited, we have an advantage from both</a:t>
            </a:r>
          </a:p>
          <a:p>
            <a:pPr marL="171450" indent="-171450">
              <a:buFontTx/>
              <a:buChar char="-"/>
            </a:pPr>
            <a:r>
              <a:rPr lang="en-US" dirty="0"/>
              <a:t>Slide 6 should be clear about what we did</a:t>
            </a:r>
          </a:p>
          <a:p>
            <a:pPr marL="171450" indent="-171450">
              <a:buFontTx/>
              <a:buChar char="-"/>
            </a:pPr>
            <a:r>
              <a:rPr lang="en-US" dirty="0"/>
              <a:t>Either P1,P2,P3 or combine them into 1</a:t>
            </a:r>
          </a:p>
        </p:txBody>
      </p:sp>
    </p:spTree>
    <p:extLst>
      <p:ext uri="{BB962C8B-B14F-4D97-AF65-F5344CB8AC3E}">
        <p14:creationId xmlns:p14="http://schemas.microsoft.com/office/powerpoint/2010/main" val="4087525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32342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More efficient explaining the meta-learning model</a:t>
            </a:r>
          </a:p>
          <a:p>
            <a:r>
              <a:rPr lang="en-US" dirty="0"/>
              <a:t>Intro: have explicit statement for what we need to do on ITER / other reactors: campaign problem and control problem, be clear about what the control problem is (“be able to turn the knobs and see consequence to plan pulse”, need model predictive and fast – don’t know how predictive models are atm)</a:t>
            </a:r>
          </a:p>
          <a:p>
            <a:r>
              <a:rPr lang="en-US" dirty="0"/>
              <a:t>We already have doubt about accuracy of transport models on existing experiments</a:t>
            </a:r>
          </a:p>
          <a:p>
            <a:r>
              <a:rPr lang="en-US" dirty="0"/>
              <a:t>Big question: “why does it work”?</a:t>
            </a:r>
          </a:p>
          <a:p>
            <a:r>
              <a:rPr lang="en-US" dirty="0"/>
              <a:t>Big question: “are the sims really this bad?” others should repeat this</a:t>
            </a:r>
          </a:p>
          <a:p>
            <a:r>
              <a:rPr lang="en-US" dirty="0"/>
              <a:t>Say “meta is just taking </a:t>
            </a:r>
            <a:r>
              <a:rPr lang="en-US"/>
              <a:t>a weighted sum”</a:t>
            </a:r>
            <a:endParaRPr lang="en-US" dirty="0"/>
          </a:p>
        </p:txBody>
      </p:sp>
    </p:spTree>
    <p:extLst>
      <p:ext uri="{BB962C8B-B14F-4D97-AF65-F5344CB8AC3E}">
        <p14:creationId xmlns:p14="http://schemas.microsoft.com/office/powerpoint/2010/main" val="213245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432267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15" name="PPT Presentation Background.jpg" descr="PPT Presentation Background.jpg"/>
          <p:cNvPicPr>
            <a:picLocks noChangeAspect="1"/>
          </p:cNvPicPr>
          <p:nvPr/>
        </p:nvPicPr>
        <p:blipFill>
          <a:blip r:embed="rId2"/>
          <a:srcRect l="1" r="1"/>
          <a:stretch>
            <a:fillRect/>
          </a:stretch>
        </p:blipFill>
        <p:spPr>
          <a:xfrm>
            <a:off x="0" y="0"/>
            <a:ext cx="12192000" cy="6858000"/>
          </a:xfrm>
          <a:prstGeom prst="rect">
            <a:avLst/>
          </a:prstGeom>
          <a:ln w="12700">
            <a:miter lim="400000"/>
          </a:ln>
        </p:spPr>
      </p:pic>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
        <p:nvSpPr>
          <p:cNvPr id="17" name="Title Text"/>
          <p:cNvSpPr txBox="1">
            <a:spLocks noGrp="1"/>
          </p:cNvSpPr>
          <p:nvPr>
            <p:ph type="title"/>
          </p:nvPr>
        </p:nvSpPr>
        <p:spPr>
          <a:xfrm>
            <a:off x="0" y="0"/>
            <a:ext cx="12192000" cy="914400"/>
          </a:xfrm>
          <a:prstGeom prst="rect">
            <a:avLst/>
          </a:prstGeom>
        </p:spPr>
        <p:txBody>
          <a:bodyPr/>
          <a:lstStyle>
            <a:lvl1pPr algn="ctr">
              <a:defRPr sz="3200"/>
            </a:lvl1pPr>
          </a:lstStyle>
          <a:p>
            <a:r>
              <a:rPr dirty="0"/>
              <a:t>Title Text</a:t>
            </a:r>
          </a:p>
        </p:txBody>
      </p:sp>
      <p:pic>
        <p:nvPicPr>
          <p:cNvPr id="19" name="Plasma Control Logo_Color.pdf" descr="Plasma Control Logo_Color.pdf"/>
          <p:cNvPicPr>
            <a:picLocks noChangeAspect="1"/>
          </p:cNvPicPr>
          <p:nvPr/>
        </p:nvPicPr>
        <p:blipFill>
          <a:blip r:embed="rId3"/>
          <a:stretch>
            <a:fillRect/>
          </a:stretch>
        </p:blipFill>
        <p:spPr>
          <a:xfrm>
            <a:off x="10350449" y="6138877"/>
            <a:ext cx="1595017" cy="506268"/>
          </a:xfrm>
          <a:prstGeom prst="rect">
            <a:avLst/>
          </a:prstGeom>
          <a:ln w="12700">
            <a:miter lim="400000"/>
          </a:ln>
        </p:spPr>
      </p:pic>
      <p:sp>
        <p:nvSpPr>
          <p:cNvPr id="2" name="Text Box 14">
            <a:extLst>
              <a:ext uri="{FF2B5EF4-FFF2-40B4-BE49-F238E27FC236}">
                <a16:creationId xmlns:a16="http://schemas.microsoft.com/office/drawing/2014/main" id="{6B87F37A-1524-8902-D8EF-6212EDA36754}"/>
              </a:ext>
            </a:extLst>
          </p:cNvPr>
          <p:cNvSpPr txBox="1"/>
          <p:nvPr userDrawn="1"/>
        </p:nvSpPr>
        <p:spPr>
          <a:xfrm>
            <a:off x="3900171" y="6376987"/>
            <a:ext cx="4387428" cy="218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rPr lang="en-US" dirty="0"/>
              <a:t>J. Abbate </a:t>
            </a:r>
            <a:r>
              <a:rPr dirty="0"/>
              <a:t>/ </a:t>
            </a:r>
            <a:r>
              <a:rPr lang="en-US" dirty="0"/>
              <a:t>KLA</a:t>
            </a:r>
            <a:r>
              <a:rPr dirty="0"/>
              <a:t> / </a:t>
            </a:r>
            <a:r>
              <a:rPr lang="en-US" dirty="0"/>
              <a:t>November 2025</a:t>
            </a:r>
            <a:endParaRPr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6"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7" name="Title Text"/>
          <p:cNvSpPr txBox="1">
            <a:spLocks noGrp="1"/>
          </p:cNvSpPr>
          <p:nvPr>
            <p:ph type="title"/>
          </p:nvPr>
        </p:nvSpPr>
        <p:spPr>
          <a:prstGeom prst="rect">
            <a:avLst/>
          </a:prstGeom>
        </p:spPr>
        <p:txBody>
          <a:bodyPr/>
          <a:lstStyle/>
          <a:p>
            <a:r>
              <a:rPr dirty="0"/>
              <a:t>Title Text</a:t>
            </a:r>
          </a:p>
        </p:txBody>
      </p:sp>
      <p:sp>
        <p:nvSpPr>
          <p:cNvPr id="28"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pic>
        <p:nvPicPr>
          <p:cNvPr id="35" name="PPT Presentation Background.jpg" descr="PPT Presentation Background.jpg"/>
          <p:cNvPicPr>
            <a:picLocks noChangeAspect="1"/>
          </p:cNvPicPr>
          <p:nvPr/>
        </p:nvPicPr>
        <p:blipFill>
          <a:blip r:embed="rId2"/>
          <a:srcRect l="1" r="1"/>
          <a:stretch>
            <a:fillRect/>
          </a:stretch>
        </p:blipFill>
        <p:spPr>
          <a:xfrm>
            <a:off x="0" y="0"/>
            <a:ext cx="12192000" cy="6858000"/>
          </a:xfrm>
          <a:prstGeom prst="rect">
            <a:avLst/>
          </a:prstGeom>
          <a:ln w="12700">
            <a:miter lim="400000"/>
          </a:ln>
        </p:spPr>
      </p:pic>
      <p:sp>
        <p:nvSpPr>
          <p:cNvPr id="36" name="Title Text"/>
          <p:cNvSpPr txBox="1">
            <a:spLocks noGrp="1"/>
          </p:cNvSpPr>
          <p:nvPr>
            <p:ph type="title"/>
          </p:nvPr>
        </p:nvSpPr>
        <p:spPr>
          <a:xfrm>
            <a:off x="963084" y="4406901"/>
            <a:ext cx="10363201" cy="1362076"/>
          </a:xfrm>
          <a:prstGeom prst="rect">
            <a:avLst/>
          </a:prstGeom>
        </p:spPr>
        <p:txBody>
          <a:bodyPr anchor="t"/>
          <a:lstStyle>
            <a:lvl1pPr>
              <a:defRPr sz="4000" cap="all">
                <a:latin typeface="Century Gothic"/>
                <a:ea typeface="Century Gothic"/>
                <a:cs typeface="Century Gothic"/>
                <a:sym typeface="Century Gothic"/>
              </a:defRPr>
            </a:lvl1pPr>
          </a:lstStyle>
          <a:p>
            <a:r>
              <a:t>Title Text</a:t>
            </a:r>
          </a:p>
        </p:txBody>
      </p:sp>
      <p:sp>
        <p:nvSpPr>
          <p:cNvPr id="37" name="Body Level One…"/>
          <p:cNvSpPr txBox="1">
            <a:spLocks noGrp="1"/>
          </p:cNvSpPr>
          <p:nvPr>
            <p:ph type="body" sz="quarter" idx="1"/>
          </p:nvPr>
        </p:nvSpPr>
        <p:spPr>
          <a:xfrm>
            <a:off x="963084" y="2906713"/>
            <a:ext cx="10363201" cy="1500188"/>
          </a:xfrm>
          <a:prstGeom prst="rect">
            <a:avLst/>
          </a:prstGeom>
        </p:spPr>
        <p:txBody>
          <a:bodyPr anchor="b"/>
          <a:lstStyle>
            <a:lvl2pPr marL="838178" indent="-380989">
              <a:buChar char="−"/>
            </a:lvl2pPr>
            <a:lvl3pPr marL="1485863" indent="-571486"/>
            <a:lvl4pPr marL="0" indent="1371565">
              <a:buSzTx/>
              <a:buNone/>
            </a:lvl4pPr>
            <a:lvl5pPr marL="0" indent="1828754">
              <a:buSzTx/>
              <a:buNone/>
            </a:lvl5pPr>
          </a:lstStyle>
          <a:p>
            <a:r>
              <a:t>Body Level One</a:t>
            </a:r>
          </a:p>
          <a:p>
            <a:pPr lvl="1"/>
            <a:r>
              <a:t>Body Level Two</a:t>
            </a:r>
          </a:p>
          <a:p>
            <a:pPr lvl="2"/>
            <a:r>
              <a:t>Body Level Three</a:t>
            </a:r>
          </a:p>
          <a:p>
            <a:pPr lvl="3"/>
            <a:r>
              <a:t>Body Level Four</a:t>
            </a:r>
          </a:p>
          <a:p>
            <a:pPr lvl="4"/>
            <a:r>
              <a:t>Body Level Five</a:t>
            </a:r>
          </a:p>
        </p:txBody>
      </p:sp>
      <p:pic>
        <p:nvPicPr>
          <p:cNvPr id="39" name="Plasma Control Logo_Color.pdf" descr="Plasma Control Logo_Color.pdf"/>
          <p:cNvPicPr>
            <a:picLocks noChangeAspect="1"/>
          </p:cNvPicPr>
          <p:nvPr/>
        </p:nvPicPr>
        <p:blipFill>
          <a:blip r:embed="rId3"/>
          <a:stretch>
            <a:fillRect/>
          </a:stretch>
        </p:blipFill>
        <p:spPr>
          <a:xfrm>
            <a:off x="10350449" y="6138877"/>
            <a:ext cx="1595017" cy="506269"/>
          </a:xfrm>
          <a:prstGeom prst="rect">
            <a:avLst/>
          </a:prstGeom>
          <a:ln w="12700">
            <a:miter lim="400000"/>
          </a:ln>
        </p:spPr>
      </p:pic>
      <p:sp>
        <p:nvSpPr>
          <p:cNvPr id="41" name="Title Text"/>
          <p:cNvSpPr txBox="1"/>
          <p:nvPr/>
        </p:nvSpPr>
        <p:spPr>
          <a:xfrm>
            <a:off x="609601" y="217258"/>
            <a:ext cx="10972801" cy="4929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l" defTabSz="457189">
              <a:defRPr sz="2400">
                <a:solidFill>
                  <a:srgbClr val="FFFFFF"/>
                </a:solidFill>
                <a:latin typeface="Proxima Nova"/>
                <a:ea typeface="Proxima Nova"/>
                <a:cs typeface="Proxima Nova"/>
                <a:sym typeface="Proxima Nova"/>
              </a:defRPr>
            </a:lvl1pPr>
          </a:lstStyle>
          <a:p>
            <a:r>
              <a:t>Title Text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pic>
        <p:nvPicPr>
          <p:cNvPr id="61" name="PPT Presentation Background.jpg" descr="PPT Presentation Background.jpg"/>
          <p:cNvPicPr>
            <a:picLocks noChangeAspect="1"/>
          </p:cNvPicPr>
          <p:nvPr/>
        </p:nvPicPr>
        <p:blipFill>
          <a:blip r:embed="rId2"/>
          <a:srcRect l="1" r="1"/>
          <a:stretch>
            <a:fillRect/>
          </a:stretch>
        </p:blipFill>
        <p:spPr>
          <a:xfrm>
            <a:off x="0" y="0"/>
            <a:ext cx="12192000" cy="6858000"/>
          </a:xfrm>
          <a:prstGeom prst="rect">
            <a:avLst/>
          </a:prstGeom>
          <a:ln w="12700">
            <a:miter lim="400000"/>
          </a:ln>
        </p:spPr>
      </p:pic>
      <p:pic>
        <p:nvPicPr>
          <p:cNvPr id="63" name="Plasma Control Logo_Color.pdf" descr="Plasma Control Logo_Color.pdf"/>
          <p:cNvPicPr>
            <a:picLocks noChangeAspect="1"/>
          </p:cNvPicPr>
          <p:nvPr/>
        </p:nvPicPr>
        <p:blipFill>
          <a:blip r:embed="rId3"/>
          <a:stretch>
            <a:fillRect/>
          </a:stretch>
        </p:blipFill>
        <p:spPr>
          <a:xfrm>
            <a:off x="10350449" y="6138877"/>
            <a:ext cx="1595017" cy="506269"/>
          </a:xfrm>
          <a:prstGeom prst="rect">
            <a:avLst/>
          </a:prstGeom>
          <a:ln w="12700">
            <a:miter lim="400000"/>
          </a:ln>
        </p:spPr>
      </p:pic>
      <p:sp>
        <p:nvSpPr>
          <p:cNvPr id="65" name="Title Text"/>
          <p:cNvSpPr txBox="1"/>
          <p:nvPr/>
        </p:nvSpPr>
        <p:spPr>
          <a:xfrm>
            <a:off x="609601" y="217258"/>
            <a:ext cx="10972801" cy="4929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l" defTabSz="457189">
              <a:defRPr sz="2400">
                <a:solidFill>
                  <a:srgbClr val="FFFFFF"/>
                </a:solidFill>
                <a:latin typeface="Proxima Nova"/>
                <a:ea typeface="Proxima Nova"/>
                <a:cs typeface="Proxima Nova"/>
                <a:sym typeface="Proxima Nova"/>
              </a:defRPr>
            </a:lvl1pPr>
          </a:lstStyle>
          <a:p>
            <a:r>
              <a:t>Title Text</a:t>
            </a:r>
          </a:p>
        </p:txBody>
      </p:sp>
      <p:sp>
        <p:nvSpPr>
          <p:cNvPr id="66" name="Body Level One…"/>
          <p:cNvSpPr txBox="1">
            <a:spLocks noGrp="1"/>
          </p:cNvSpPr>
          <p:nvPr>
            <p:ph type="body" sz="quarter" idx="1"/>
          </p:nvPr>
        </p:nvSpPr>
        <p:spPr>
          <a:xfrm>
            <a:off x="609600" y="1535112"/>
            <a:ext cx="5386917" cy="639764"/>
          </a:xfrm>
          <a:prstGeom prst="rect">
            <a:avLst/>
          </a:prstGeom>
        </p:spPr>
        <p:txBody>
          <a:bodyPr anchor="b"/>
          <a:lstStyle>
            <a:lvl1pPr marL="0" indent="0">
              <a:buClrTx/>
              <a:buSzTx/>
              <a:buFontTx/>
              <a:buNone/>
              <a:defRPr>
                <a:latin typeface="Century Gothic"/>
                <a:ea typeface="Century Gothic"/>
                <a:cs typeface="Century Gothic"/>
                <a:sym typeface="Century Gothic"/>
              </a:defRPr>
            </a:lvl1pPr>
            <a:lvl2pPr marL="0" indent="457189">
              <a:buClrTx/>
              <a:buSzTx/>
              <a:buFontTx/>
              <a:buNone/>
              <a:defRPr>
                <a:latin typeface="Century Gothic"/>
                <a:ea typeface="Century Gothic"/>
                <a:cs typeface="Century Gothic"/>
                <a:sym typeface="Century Gothic"/>
              </a:defRPr>
            </a:lvl2pPr>
            <a:lvl3pPr marL="0" indent="914377">
              <a:buClrTx/>
              <a:buSzTx/>
              <a:buFontTx/>
              <a:buNone/>
              <a:defRPr>
                <a:latin typeface="Century Gothic"/>
                <a:ea typeface="Century Gothic"/>
                <a:cs typeface="Century Gothic"/>
                <a:sym typeface="Century Gothic"/>
              </a:defRPr>
            </a:lvl3pPr>
            <a:lvl4pPr marL="0" indent="1371565">
              <a:buClrTx/>
              <a:buSzTx/>
              <a:buFontTx/>
              <a:buNone/>
              <a:defRPr>
                <a:latin typeface="Century Gothic"/>
                <a:ea typeface="Century Gothic"/>
                <a:cs typeface="Century Gothic"/>
                <a:sym typeface="Century Gothic"/>
              </a:defRPr>
            </a:lvl4pPr>
            <a:lvl5pPr marL="0" indent="1828754">
              <a:buClrTx/>
              <a:buSzTx/>
              <a:buFontTx/>
              <a:buNone/>
              <a:defRPr>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67" name="Text Placeholder 4"/>
          <p:cNvSpPr>
            <a:spLocks noGrp="1"/>
          </p:cNvSpPr>
          <p:nvPr>
            <p:ph type="body" sz="quarter" idx="21"/>
          </p:nvPr>
        </p:nvSpPr>
        <p:spPr>
          <a:xfrm>
            <a:off x="6193368" y="1535112"/>
            <a:ext cx="5389034" cy="639765"/>
          </a:xfrm>
          <a:prstGeom prst="rect">
            <a:avLst/>
          </a:prstGeom>
        </p:spPr>
        <p:txBody>
          <a:bodyPr anchor="b"/>
          <a:lstStyle/>
          <a:p>
            <a:pPr marL="0" indent="0">
              <a:buClrTx/>
              <a:buSzTx/>
              <a:buFontTx/>
              <a:buNone/>
              <a:defRPr>
                <a:latin typeface="Century Gothic"/>
                <a:ea typeface="Century Gothic"/>
                <a:cs typeface="Century Gothic"/>
                <a:sym typeface="Century Gothic"/>
              </a:defRPr>
            </a:pPr>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pic>
        <p:nvPicPr>
          <p:cNvPr id="87" name="PPT Presentation Background.jpg" descr="PPT Presentation Background.jpg"/>
          <p:cNvPicPr>
            <a:picLocks noChangeAspect="1"/>
          </p:cNvPicPr>
          <p:nvPr/>
        </p:nvPicPr>
        <p:blipFill>
          <a:blip r:embed="rId2"/>
          <a:srcRect l="1" r="1"/>
          <a:stretch>
            <a:fillRect/>
          </a:stretch>
        </p:blipFill>
        <p:spPr>
          <a:xfrm>
            <a:off x="0" y="0"/>
            <a:ext cx="12192000" cy="6858000"/>
          </a:xfrm>
          <a:prstGeom prst="rect">
            <a:avLst/>
          </a:prstGeom>
          <a:ln w="12700">
            <a:miter lim="400000"/>
          </a:ln>
        </p:spPr>
      </p:pic>
      <p:pic>
        <p:nvPicPr>
          <p:cNvPr id="89" name="Plasma Control Logo_Color.pdf" descr="Plasma Control Logo_Color.pdf"/>
          <p:cNvPicPr>
            <a:picLocks noChangeAspect="1"/>
          </p:cNvPicPr>
          <p:nvPr/>
        </p:nvPicPr>
        <p:blipFill>
          <a:blip r:embed="rId3"/>
          <a:stretch>
            <a:fillRect/>
          </a:stretch>
        </p:blipFill>
        <p:spPr>
          <a:xfrm>
            <a:off x="10350449" y="6138877"/>
            <a:ext cx="1595017" cy="506269"/>
          </a:xfrm>
          <a:prstGeom prst="rect">
            <a:avLst/>
          </a:prstGeom>
          <a:ln w="12700">
            <a:miter lim="400000"/>
          </a:ln>
        </p:spPr>
      </p:pic>
      <p:sp>
        <p:nvSpPr>
          <p:cNvPr id="91" name="Title Text"/>
          <p:cNvSpPr txBox="1">
            <a:spLocks noGrp="1"/>
          </p:cNvSpPr>
          <p:nvPr>
            <p:ph type="title"/>
          </p:nvPr>
        </p:nvSpPr>
        <p:spPr>
          <a:xfrm>
            <a:off x="609601" y="1197430"/>
            <a:ext cx="4011085" cy="1006928"/>
          </a:xfrm>
          <a:prstGeom prst="rect">
            <a:avLst/>
          </a:prstGeom>
        </p:spPr>
        <p:txBody>
          <a:bodyPr anchor="b"/>
          <a:lstStyle>
            <a:lvl1pPr>
              <a:defRPr sz="2000">
                <a:solidFill>
                  <a:srgbClr val="000000"/>
                </a:solidFill>
              </a:defRPr>
            </a:lvl1pPr>
          </a:lstStyle>
          <a:p>
            <a:r>
              <a:t>Title Text</a:t>
            </a:r>
          </a:p>
        </p:txBody>
      </p:sp>
      <p:sp>
        <p:nvSpPr>
          <p:cNvPr id="92" name="Body Level One…"/>
          <p:cNvSpPr txBox="1">
            <a:spLocks noGrp="1"/>
          </p:cNvSpPr>
          <p:nvPr>
            <p:ph type="body" idx="1"/>
          </p:nvPr>
        </p:nvSpPr>
        <p:spPr>
          <a:xfrm>
            <a:off x="4766733" y="1197430"/>
            <a:ext cx="6815667" cy="492873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3" name="Text Placeholder 3"/>
          <p:cNvSpPr>
            <a:spLocks noGrp="1"/>
          </p:cNvSpPr>
          <p:nvPr>
            <p:ph type="body" sz="quarter" idx="21"/>
          </p:nvPr>
        </p:nvSpPr>
        <p:spPr>
          <a:xfrm>
            <a:off x="609601" y="2204358"/>
            <a:ext cx="4011085" cy="3921808"/>
          </a:xfrm>
          <a:prstGeom prst="rect">
            <a:avLst/>
          </a:prstGeom>
        </p:spPr>
        <p:txBody>
          <a:bodyPr/>
          <a:lstStyle/>
          <a:p>
            <a:pPr marL="0" indent="0">
              <a:spcBef>
                <a:spcPts val="300"/>
              </a:spcBef>
              <a:buClrTx/>
              <a:buSzTx/>
              <a:buFontTx/>
              <a:buNone/>
              <a:defRPr sz="1400">
                <a:latin typeface="Century Gothic"/>
                <a:ea typeface="Century Gothic"/>
                <a:cs typeface="Century Gothic"/>
                <a:sym typeface="Century Gothic"/>
              </a:defRPr>
            </a:pPr>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102" name="PPT Presentation Background.jpg" descr="PPT Presentation Background.jpg"/>
          <p:cNvPicPr>
            <a:picLocks noChangeAspect="1"/>
          </p:cNvPicPr>
          <p:nvPr/>
        </p:nvPicPr>
        <p:blipFill>
          <a:blip r:embed="rId2"/>
          <a:srcRect l="1" r="1"/>
          <a:stretch>
            <a:fillRect/>
          </a:stretch>
        </p:blipFill>
        <p:spPr>
          <a:xfrm>
            <a:off x="0" y="0"/>
            <a:ext cx="12192000" cy="6858000"/>
          </a:xfrm>
          <a:prstGeom prst="rect">
            <a:avLst/>
          </a:prstGeom>
          <a:ln w="12700">
            <a:miter lim="400000"/>
          </a:ln>
        </p:spPr>
      </p:pic>
      <p:pic>
        <p:nvPicPr>
          <p:cNvPr id="103" name="Plasma Control Logo_Color.pdf" descr="Plasma Control Logo_Color.pdf"/>
          <p:cNvPicPr>
            <a:picLocks noChangeAspect="1"/>
          </p:cNvPicPr>
          <p:nvPr/>
        </p:nvPicPr>
        <p:blipFill>
          <a:blip r:embed="rId3"/>
          <a:stretch>
            <a:fillRect/>
          </a:stretch>
        </p:blipFill>
        <p:spPr>
          <a:xfrm>
            <a:off x="10350449" y="6138877"/>
            <a:ext cx="1595017" cy="506269"/>
          </a:xfrm>
          <a:prstGeom prst="rect">
            <a:avLst/>
          </a:prstGeom>
          <a:ln w="12700">
            <a:miter lim="400000"/>
          </a:ln>
        </p:spPr>
      </p:pic>
      <p:sp>
        <p:nvSpPr>
          <p:cNvPr id="105" name="Title Text"/>
          <p:cNvSpPr txBox="1">
            <a:spLocks noGrp="1"/>
          </p:cNvSpPr>
          <p:nvPr>
            <p:ph type="title"/>
          </p:nvPr>
        </p:nvSpPr>
        <p:spPr>
          <a:xfrm>
            <a:off x="2389716" y="4800600"/>
            <a:ext cx="7315201" cy="566740"/>
          </a:xfrm>
          <a:prstGeom prst="rect">
            <a:avLst/>
          </a:prstGeom>
        </p:spPr>
        <p:txBody>
          <a:bodyPr anchor="b"/>
          <a:lstStyle>
            <a:lvl1pPr>
              <a:defRPr sz="2000">
                <a:latin typeface="Century Gothic"/>
                <a:ea typeface="Century Gothic"/>
                <a:cs typeface="Century Gothic"/>
                <a:sym typeface="Century Gothic"/>
              </a:defRPr>
            </a:lvl1pPr>
          </a:lstStyle>
          <a:p>
            <a:r>
              <a:t>Title Text</a:t>
            </a:r>
          </a:p>
        </p:txBody>
      </p:sp>
      <p:sp>
        <p:nvSpPr>
          <p:cNvPr id="106" name="Picture Placeholder 2"/>
          <p:cNvSpPr>
            <a:spLocks noGrp="1"/>
          </p:cNvSpPr>
          <p:nvPr>
            <p:ph type="pic" sz="half" idx="21"/>
          </p:nvPr>
        </p:nvSpPr>
        <p:spPr>
          <a:xfrm>
            <a:off x="2389716" y="1170214"/>
            <a:ext cx="7315201" cy="3557362"/>
          </a:xfrm>
          <a:prstGeom prst="rect">
            <a:avLst/>
          </a:prstGeom>
        </p:spPr>
        <p:txBody>
          <a:bodyPr lIns="91439" rIns="91439">
            <a:noAutofit/>
          </a:bodyPr>
          <a:lstStyle/>
          <a:p>
            <a:endParaRPr/>
          </a:p>
        </p:txBody>
      </p:sp>
      <p:sp>
        <p:nvSpPr>
          <p:cNvPr id="107" name="Body Level One…"/>
          <p:cNvSpPr txBox="1">
            <a:spLocks noGrp="1"/>
          </p:cNvSpPr>
          <p:nvPr>
            <p:ph type="body" sz="quarter" idx="1"/>
          </p:nvPr>
        </p:nvSpPr>
        <p:spPr>
          <a:xfrm>
            <a:off x="2389716" y="5367337"/>
            <a:ext cx="7315201" cy="804864"/>
          </a:xfrm>
          <a:prstGeom prst="rect">
            <a:avLst/>
          </a:prstGeom>
        </p:spPr>
        <p:txBody>
          <a:bodyPr/>
          <a:lstStyle>
            <a:lvl1pPr marL="0" indent="0">
              <a:spcBef>
                <a:spcPts val="300"/>
              </a:spcBef>
              <a:buClrTx/>
              <a:buSzTx/>
              <a:buFontTx/>
              <a:buNone/>
              <a:defRPr sz="1400"/>
            </a:lvl1pPr>
            <a:lvl2pPr marL="0" indent="457189">
              <a:spcBef>
                <a:spcPts val="300"/>
              </a:spcBef>
              <a:buClrTx/>
              <a:buSzTx/>
              <a:buFontTx/>
              <a:buNone/>
              <a:defRPr sz="1400"/>
            </a:lvl2pPr>
            <a:lvl3pPr marL="0" indent="914377">
              <a:spcBef>
                <a:spcPts val="300"/>
              </a:spcBef>
              <a:buClrTx/>
              <a:buSzTx/>
              <a:buFontTx/>
              <a:buNone/>
              <a:defRPr sz="1400"/>
            </a:lvl3pPr>
            <a:lvl4pPr marL="0" indent="1371565">
              <a:spcBef>
                <a:spcPts val="300"/>
              </a:spcBef>
              <a:buClrTx/>
              <a:buSzTx/>
              <a:buFontTx/>
              <a:buNone/>
              <a:defRPr sz="1400"/>
            </a:lvl4pPr>
            <a:lvl5pPr marL="0" indent="1828754">
              <a:spcBef>
                <a:spcPts val="300"/>
              </a:spcBef>
              <a:buClrTx/>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08" name="Text"/>
          <p:cNvSpPr txBox="1"/>
          <p:nvPr/>
        </p:nvSpPr>
        <p:spPr>
          <a:xfrm>
            <a:off x="386427" y="6484937"/>
            <a:ext cx="344746" cy="243841"/>
          </a:xfrm>
          <a:prstGeom prst="rect">
            <a:avLst/>
          </a:prstGeom>
          <a:ln w="12700">
            <a:miter lim="400000"/>
          </a:ln>
        </p:spPr>
        <p:txBody>
          <a:bodyPr wrap="none" lIns="45719" rIns="45719">
            <a:spAutoFit/>
          </a:bodyPr>
          <a:lstStyle/>
          <a:p>
            <a:pPr>
              <a:defRPr sz="1000" b="0"/>
            </a:pPr>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Custom Layout">
    <p:spTree>
      <p:nvGrpSpPr>
        <p:cNvPr id="1" name=""/>
        <p:cNvGrpSpPr/>
        <p:nvPr/>
      </p:nvGrpSpPr>
      <p:grpSpPr>
        <a:xfrm>
          <a:off x="0" y="0"/>
          <a:ext cx="0" cy="0"/>
          <a:chOff x="0" y="0"/>
          <a:chExt cx="0" cy="0"/>
        </a:xfrm>
      </p:grpSpPr>
      <p:pic>
        <p:nvPicPr>
          <p:cNvPr id="126" name="PPT Presentation Background.jpg" descr="PPT Presentation Background.jpg"/>
          <p:cNvPicPr>
            <a:picLocks noChangeAspect="1"/>
          </p:cNvPicPr>
          <p:nvPr/>
        </p:nvPicPr>
        <p:blipFill>
          <a:blip r:embed="rId2"/>
          <a:srcRect l="1" r="1"/>
          <a:stretch>
            <a:fillRect/>
          </a:stretch>
        </p:blipFill>
        <p:spPr>
          <a:xfrm>
            <a:off x="0" y="0"/>
            <a:ext cx="12192000" cy="6858000"/>
          </a:xfrm>
          <a:prstGeom prst="rect">
            <a:avLst/>
          </a:prstGeom>
          <a:ln w="12700">
            <a:miter lim="400000"/>
          </a:ln>
        </p:spPr>
      </p:pic>
      <p:pic>
        <p:nvPicPr>
          <p:cNvPr id="128" name="Plasma Control Logo_Color.pdf" descr="Plasma Control Logo_Color.pdf"/>
          <p:cNvPicPr>
            <a:picLocks noChangeAspect="1"/>
          </p:cNvPicPr>
          <p:nvPr/>
        </p:nvPicPr>
        <p:blipFill>
          <a:blip r:embed="rId3"/>
          <a:stretch>
            <a:fillRect/>
          </a:stretch>
        </p:blipFill>
        <p:spPr>
          <a:xfrm>
            <a:off x="10350449" y="6138877"/>
            <a:ext cx="1595017" cy="506269"/>
          </a:xfrm>
          <a:prstGeom prst="rect">
            <a:avLst/>
          </a:prstGeom>
          <a:ln w="12700">
            <a:miter lim="400000"/>
          </a:ln>
        </p:spPr>
      </p:pic>
      <p:sp>
        <p:nvSpPr>
          <p:cNvPr id="130" name="Title Text"/>
          <p:cNvSpPr txBox="1"/>
          <p:nvPr/>
        </p:nvSpPr>
        <p:spPr>
          <a:xfrm>
            <a:off x="609601" y="217258"/>
            <a:ext cx="10972801" cy="4929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l" defTabSz="457189">
              <a:defRPr sz="2400">
                <a:solidFill>
                  <a:srgbClr val="FFFFFF"/>
                </a:solidFill>
                <a:latin typeface="Proxima Nova"/>
                <a:ea typeface="Proxima Nova"/>
                <a:cs typeface="Proxima Nova"/>
                <a:sym typeface="Proxima Nova"/>
              </a:defRPr>
            </a:lvl1pPr>
          </a:lstStyle>
          <a:p>
            <a:r>
              <a:t>Title Text</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Text">
    <p:spTree>
      <p:nvGrpSpPr>
        <p:cNvPr id="1" name=""/>
        <p:cNvGrpSpPr/>
        <p:nvPr/>
      </p:nvGrpSpPr>
      <p:grpSpPr>
        <a:xfrm>
          <a:off x="0" y="0"/>
          <a:ext cx="0" cy="0"/>
          <a:chOff x="0" y="0"/>
          <a:chExt cx="0" cy="0"/>
        </a:xfrm>
      </p:grpSpPr>
      <p:pic>
        <p:nvPicPr>
          <p:cNvPr id="138" name="PPT Presentation Background.jpg" descr="PPT Presentation Background.jpg"/>
          <p:cNvPicPr>
            <a:picLocks noChangeAspect="1"/>
          </p:cNvPicPr>
          <p:nvPr/>
        </p:nvPicPr>
        <p:blipFill>
          <a:blip r:embed="rId2"/>
          <a:srcRect l="1" r="1"/>
          <a:stretch>
            <a:fillRect/>
          </a:stretch>
        </p:blipFill>
        <p:spPr>
          <a:xfrm>
            <a:off x="0" y="0"/>
            <a:ext cx="12192000" cy="6858000"/>
          </a:xfrm>
          <a:prstGeom prst="rect">
            <a:avLst/>
          </a:prstGeom>
          <a:ln w="12700">
            <a:miter lim="400000"/>
          </a:ln>
        </p:spPr>
      </p:pic>
      <p:pic>
        <p:nvPicPr>
          <p:cNvPr id="140" name="Plasma Control Logo_Color.pdf" descr="Plasma Control Logo_Color.pdf"/>
          <p:cNvPicPr>
            <a:picLocks noChangeAspect="1"/>
          </p:cNvPicPr>
          <p:nvPr/>
        </p:nvPicPr>
        <p:blipFill>
          <a:blip r:embed="rId3"/>
          <a:stretch>
            <a:fillRect/>
          </a:stretch>
        </p:blipFill>
        <p:spPr>
          <a:xfrm>
            <a:off x="10350449" y="6138877"/>
            <a:ext cx="1595017" cy="506269"/>
          </a:xfrm>
          <a:prstGeom prst="rect">
            <a:avLst/>
          </a:prstGeom>
          <a:ln w="12700">
            <a:miter lim="400000"/>
          </a:ln>
        </p:spPr>
      </p:pic>
      <p:sp>
        <p:nvSpPr>
          <p:cNvPr id="142" name="Body Level One…"/>
          <p:cNvSpPr txBox="1"/>
          <p:nvPr/>
        </p:nvSpPr>
        <p:spPr>
          <a:xfrm>
            <a:off x="609600" y="1320800"/>
            <a:ext cx="10972800" cy="47545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342890" indent="-342890" algn="l" defTabSz="457189">
              <a:spcBef>
                <a:spcPts val="400"/>
              </a:spcBef>
              <a:buClr>
                <a:srgbClr val="245253"/>
              </a:buClr>
              <a:buSzPct val="100000"/>
              <a:buFont typeface="Arial"/>
              <a:buChar char="•"/>
              <a:defRPr sz="2000">
                <a:solidFill>
                  <a:srgbClr val="000000"/>
                </a:solidFill>
                <a:latin typeface="Proxima Nova"/>
                <a:ea typeface="Proxima Nova"/>
                <a:cs typeface="Proxima Nova"/>
                <a:sym typeface="Proxima Nova"/>
              </a:defRPr>
            </a:lvl1pPr>
            <a:lvl2pPr marL="774681" indent="-317493" algn="l" defTabSz="457189">
              <a:spcBef>
                <a:spcPts val="400"/>
              </a:spcBef>
              <a:buClr>
                <a:srgbClr val="245253"/>
              </a:buClr>
              <a:buSzPct val="100000"/>
              <a:buFont typeface="Arial"/>
              <a:buChar char="–"/>
              <a:defRPr sz="2000">
                <a:solidFill>
                  <a:srgbClr val="000000"/>
                </a:solidFill>
                <a:latin typeface="Proxima Nova"/>
                <a:ea typeface="Proxima Nova"/>
                <a:cs typeface="Proxima Nova"/>
                <a:sym typeface="Proxima Nova"/>
              </a:defRPr>
            </a:lvl2pPr>
            <a:lvl3pPr marL="1342991" indent="-428613" algn="l" defTabSz="457189">
              <a:spcBef>
                <a:spcPts val="400"/>
              </a:spcBef>
              <a:buClr>
                <a:srgbClr val="245253"/>
              </a:buClr>
              <a:buSzPct val="100000"/>
              <a:buFont typeface="Arial"/>
              <a:buChar char="•"/>
              <a:defRPr sz="2000">
                <a:solidFill>
                  <a:srgbClr val="000000"/>
                </a:solidFill>
                <a:latin typeface="Proxima Nova"/>
                <a:ea typeface="Proxima Nova"/>
                <a:cs typeface="Proxima Nova"/>
                <a:sym typeface="Proxima Nova"/>
              </a:defRPr>
            </a:lvl3pPr>
            <a:lvl4pPr marL="1600159" indent="-228593" algn="l" defTabSz="457189">
              <a:spcBef>
                <a:spcPts val="400"/>
              </a:spcBef>
              <a:buClr>
                <a:srgbClr val="245253"/>
              </a:buClr>
              <a:buSzPct val="100000"/>
              <a:buFont typeface="Arial"/>
              <a:buChar char="–"/>
              <a:defRPr sz="2000">
                <a:solidFill>
                  <a:srgbClr val="000000"/>
                </a:solidFill>
                <a:latin typeface="Proxima Nova"/>
                <a:ea typeface="Proxima Nova"/>
                <a:cs typeface="Proxima Nova"/>
                <a:sym typeface="Proxima Nova"/>
              </a:defRPr>
            </a:lvl4pPr>
            <a:lvl5pPr marL="2057349" indent="-228593" algn="l" defTabSz="457189">
              <a:spcBef>
                <a:spcPts val="400"/>
              </a:spcBef>
              <a:buClr>
                <a:srgbClr val="245253"/>
              </a:buClr>
              <a:buSzPct val="100000"/>
              <a:buFont typeface="Arial"/>
              <a:buChar char="»"/>
              <a:defRPr sz="2000">
                <a:solidFill>
                  <a:srgbClr val="000000"/>
                </a:solidFill>
                <a:latin typeface="Proxima Nova"/>
                <a:ea typeface="Proxima Nova"/>
                <a:cs typeface="Proxima Nova"/>
                <a:sym typeface="Proxima Nova"/>
              </a:defRPr>
            </a:lvl5pPr>
          </a:lstStyle>
          <a:p>
            <a:r>
              <a:t>Body Level One</a:t>
            </a:r>
          </a:p>
          <a:p>
            <a:pPr lvl="1"/>
            <a:r>
              <a:t>Body Level Two</a:t>
            </a:r>
          </a:p>
          <a:p>
            <a:pPr lvl="2"/>
            <a:r>
              <a:t>Body Level Three</a:t>
            </a:r>
          </a:p>
          <a:p>
            <a:pPr lvl="3"/>
            <a:r>
              <a:t>Body Level Four</a:t>
            </a:r>
          </a:p>
          <a:p>
            <a:pPr lvl="4"/>
            <a:r>
              <a:t>Body Level Five</a:t>
            </a:r>
          </a:p>
        </p:txBody>
      </p:sp>
      <p:sp>
        <p:nvSpPr>
          <p:cNvPr id="143" name="Title Text"/>
          <p:cNvSpPr txBox="1"/>
          <p:nvPr/>
        </p:nvSpPr>
        <p:spPr>
          <a:xfrm>
            <a:off x="609601" y="217258"/>
            <a:ext cx="10972801" cy="4929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l" defTabSz="457189">
              <a:defRPr sz="2400">
                <a:solidFill>
                  <a:srgbClr val="FFFFFF"/>
                </a:solidFill>
                <a:latin typeface="Proxima Nova"/>
                <a:ea typeface="Proxima Nova"/>
                <a:cs typeface="Proxima Nova"/>
                <a:sym typeface="Proxima Nova"/>
              </a:defRPr>
            </a:lvl1pPr>
          </a:lstStyle>
          <a:p>
            <a:r>
              <a:t>Title Text</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Conclusion Slide">
    <p:spTree>
      <p:nvGrpSpPr>
        <p:cNvPr id="1" name=""/>
        <p:cNvGrpSpPr/>
        <p:nvPr/>
      </p:nvGrpSpPr>
      <p:grpSpPr>
        <a:xfrm>
          <a:off x="0" y="0"/>
          <a:ext cx="0" cy="0"/>
          <a:chOff x="0" y="0"/>
          <a:chExt cx="0" cy="0"/>
        </a:xfrm>
      </p:grpSpPr>
      <p:pic>
        <p:nvPicPr>
          <p:cNvPr id="151" name="PPT Presentation Background.jpg" descr="PPT Presentation Background.jpg"/>
          <p:cNvPicPr>
            <a:picLocks noChangeAspect="1"/>
          </p:cNvPicPr>
          <p:nvPr/>
        </p:nvPicPr>
        <p:blipFill>
          <a:blip r:embed="rId2"/>
          <a:srcRect l="1" r="1"/>
          <a:stretch>
            <a:fillRect/>
          </a:stretch>
        </p:blipFill>
        <p:spPr>
          <a:xfrm>
            <a:off x="0" y="0"/>
            <a:ext cx="12192000" cy="6858000"/>
          </a:xfrm>
          <a:prstGeom prst="rect">
            <a:avLst/>
          </a:prstGeom>
          <a:ln w="12700">
            <a:miter lim="400000"/>
          </a:ln>
        </p:spPr>
      </p:pic>
      <p:pic>
        <p:nvPicPr>
          <p:cNvPr id="153" name="Plasma Control Logo_Color.pdf" descr="Plasma Control Logo_Color.pdf"/>
          <p:cNvPicPr>
            <a:picLocks noChangeAspect="1"/>
          </p:cNvPicPr>
          <p:nvPr/>
        </p:nvPicPr>
        <p:blipFill>
          <a:blip r:embed="rId3"/>
          <a:stretch>
            <a:fillRect/>
          </a:stretch>
        </p:blipFill>
        <p:spPr>
          <a:xfrm>
            <a:off x="10350449" y="6138877"/>
            <a:ext cx="1595017" cy="506269"/>
          </a:xfrm>
          <a:prstGeom prst="rect">
            <a:avLst/>
          </a:prstGeom>
          <a:ln w="12700">
            <a:miter lim="400000"/>
          </a:ln>
        </p:spPr>
      </p:pic>
      <p:sp>
        <p:nvSpPr>
          <p:cNvPr id="155" name="Title Text"/>
          <p:cNvSpPr txBox="1"/>
          <p:nvPr/>
        </p:nvSpPr>
        <p:spPr>
          <a:xfrm>
            <a:off x="0" y="0"/>
            <a:ext cx="12192000" cy="914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defTabSz="457189">
              <a:defRPr sz="3200">
                <a:solidFill>
                  <a:srgbClr val="FFFFFF"/>
                </a:solidFill>
                <a:latin typeface="Proxima Nova"/>
                <a:ea typeface="Proxima Nova"/>
                <a:cs typeface="Proxima Nova"/>
                <a:sym typeface="Proxima Nova"/>
              </a:defRPr>
            </a:lvl1pPr>
          </a:lstStyle>
          <a:p>
            <a:r>
              <a:t>Title Text</a:t>
            </a:r>
          </a:p>
        </p:txBody>
      </p:sp>
      <p:sp>
        <p:nvSpPr>
          <p:cNvPr id="156" name="Body Level One…"/>
          <p:cNvSpPr txBox="1"/>
          <p:nvPr/>
        </p:nvSpPr>
        <p:spPr>
          <a:xfrm>
            <a:off x="609600" y="1320800"/>
            <a:ext cx="10972800" cy="47545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342890" indent="-342890" algn="l" defTabSz="457189">
              <a:spcBef>
                <a:spcPts val="400"/>
              </a:spcBef>
              <a:buClr>
                <a:srgbClr val="245253"/>
              </a:buClr>
              <a:buSzPct val="100000"/>
              <a:buFont typeface="Arial"/>
              <a:buChar char="•"/>
              <a:defRPr sz="2000">
                <a:solidFill>
                  <a:srgbClr val="000000"/>
                </a:solidFill>
                <a:latin typeface="Proxima Nova"/>
                <a:ea typeface="Proxima Nova"/>
                <a:cs typeface="Proxima Nova"/>
                <a:sym typeface="Proxima Nova"/>
              </a:defRPr>
            </a:lvl1pPr>
            <a:lvl2pPr marL="774681" indent="-317493" algn="l" defTabSz="457189">
              <a:spcBef>
                <a:spcPts val="400"/>
              </a:spcBef>
              <a:buClr>
                <a:srgbClr val="245253"/>
              </a:buClr>
              <a:buSzPct val="100000"/>
              <a:buFont typeface="Arial"/>
              <a:buChar char="–"/>
              <a:defRPr sz="2000">
                <a:solidFill>
                  <a:srgbClr val="000000"/>
                </a:solidFill>
                <a:latin typeface="Proxima Nova"/>
                <a:ea typeface="Proxima Nova"/>
                <a:cs typeface="Proxima Nova"/>
                <a:sym typeface="Proxima Nova"/>
              </a:defRPr>
            </a:lvl2pPr>
            <a:lvl3pPr marL="1342991" indent="-428613" algn="l" defTabSz="457189">
              <a:spcBef>
                <a:spcPts val="400"/>
              </a:spcBef>
              <a:buClr>
                <a:srgbClr val="245253"/>
              </a:buClr>
              <a:buSzPct val="100000"/>
              <a:buFont typeface="Arial"/>
              <a:buChar char="•"/>
              <a:defRPr sz="2000">
                <a:solidFill>
                  <a:srgbClr val="000000"/>
                </a:solidFill>
                <a:latin typeface="Proxima Nova"/>
                <a:ea typeface="Proxima Nova"/>
                <a:cs typeface="Proxima Nova"/>
                <a:sym typeface="Proxima Nova"/>
              </a:defRPr>
            </a:lvl3pPr>
            <a:lvl4pPr marL="1600159" indent="-228593" algn="l" defTabSz="457189">
              <a:spcBef>
                <a:spcPts val="400"/>
              </a:spcBef>
              <a:buClr>
                <a:srgbClr val="245253"/>
              </a:buClr>
              <a:buSzPct val="100000"/>
              <a:buFont typeface="Arial"/>
              <a:buChar char="–"/>
              <a:defRPr sz="2000">
                <a:solidFill>
                  <a:srgbClr val="000000"/>
                </a:solidFill>
                <a:latin typeface="Proxima Nova"/>
                <a:ea typeface="Proxima Nova"/>
                <a:cs typeface="Proxima Nova"/>
                <a:sym typeface="Proxima Nova"/>
              </a:defRPr>
            </a:lvl4pPr>
            <a:lvl5pPr marL="2057349" indent="-228593" algn="l" defTabSz="457189">
              <a:spcBef>
                <a:spcPts val="400"/>
              </a:spcBef>
              <a:buClr>
                <a:srgbClr val="245253"/>
              </a:buClr>
              <a:buSzPct val="100000"/>
              <a:buFont typeface="Arial"/>
              <a:buChar char="»"/>
              <a:defRPr sz="2000">
                <a:solidFill>
                  <a:srgbClr val="000000"/>
                </a:solidFill>
                <a:latin typeface="Proxima Nova"/>
                <a:ea typeface="Proxima Nova"/>
                <a:cs typeface="Proxima Nova"/>
                <a:sym typeface="Proxima Nova"/>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PT Presentation Background.jpg" descr="PPT Presentation Background.jpg"/>
          <p:cNvPicPr>
            <a:picLocks noChangeAspect="1"/>
          </p:cNvPicPr>
          <p:nvPr/>
        </p:nvPicPr>
        <p:blipFill>
          <a:blip r:embed="rId11"/>
          <a:srcRect l="1" r="1"/>
          <a:stretch>
            <a:fillRect/>
          </a:stretch>
        </p:blipFill>
        <p:spPr>
          <a:xfrm>
            <a:off x="0" y="0"/>
            <a:ext cx="12192000" cy="6858000"/>
          </a:xfrm>
          <a:prstGeom prst="rect">
            <a:avLst/>
          </a:prstGeom>
          <a:ln w="12700">
            <a:miter lim="400000"/>
          </a:ln>
        </p:spPr>
      </p:pic>
      <p:sp>
        <p:nvSpPr>
          <p:cNvPr id="3" name="Body Level One…"/>
          <p:cNvSpPr txBox="1">
            <a:spLocks noGrp="1"/>
          </p:cNvSpPr>
          <p:nvPr>
            <p:ph type="body" idx="1"/>
          </p:nvPr>
        </p:nvSpPr>
        <p:spPr>
          <a:xfrm>
            <a:off x="609600" y="1320800"/>
            <a:ext cx="10972800" cy="47545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Title Text"/>
          <p:cNvSpPr txBox="1">
            <a:spLocks noGrp="1"/>
          </p:cNvSpPr>
          <p:nvPr>
            <p:ph type="title"/>
          </p:nvPr>
        </p:nvSpPr>
        <p:spPr>
          <a:xfrm>
            <a:off x="609601" y="217258"/>
            <a:ext cx="10972801" cy="4929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pic>
        <p:nvPicPr>
          <p:cNvPr id="6" name="Plasma Control Logo_Color.pdf" descr="Plasma Control Logo_Color.pdf"/>
          <p:cNvPicPr>
            <a:picLocks noChangeAspect="1"/>
          </p:cNvPicPr>
          <p:nvPr/>
        </p:nvPicPr>
        <p:blipFill>
          <a:blip r:embed="rId12"/>
          <a:stretch>
            <a:fillRect/>
          </a:stretch>
        </p:blipFill>
        <p:spPr>
          <a:xfrm>
            <a:off x="10350449" y="6138877"/>
            <a:ext cx="1595017" cy="506269"/>
          </a:xfrm>
          <a:prstGeom prst="rect">
            <a:avLst/>
          </a:prstGeom>
          <a:ln w="12700">
            <a:miter lim="400000"/>
          </a:ln>
        </p:spPr>
      </p:pic>
      <p:sp>
        <p:nvSpPr>
          <p:cNvPr id="7" name="Text Box 14"/>
          <p:cNvSpPr txBox="1"/>
          <p:nvPr userDrawn="1"/>
        </p:nvSpPr>
        <p:spPr>
          <a:xfrm>
            <a:off x="3900171" y="6376987"/>
            <a:ext cx="4387428" cy="218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rPr lang="en-US" dirty="0"/>
              <a:t>J. Abbate </a:t>
            </a:r>
            <a:r>
              <a:rPr dirty="0"/>
              <a:t>/ </a:t>
            </a:r>
            <a:r>
              <a:rPr lang="en-US" dirty="0"/>
              <a:t>KLA</a:t>
            </a:r>
            <a:r>
              <a:rPr dirty="0"/>
              <a:t> / </a:t>
            </a:r>
            <a:r>
              <a:rPr lang="en-US" dirty="0"/>
              <a:t>November 2025</a:t>
            </a:r>
            <a:endParaRPr dirty="0"/>
          </a:p>
        </p:txBody>
      </p:sp>
      <p:sp>
        <p:nvSpPr>
          <p:cNvPr id="8" name="Slide Number"/>
          <p:cNvSpPr txBox="1">
            <a:spLocks noGrp="1"/>
          </p:cNvSpPr>
          <p:nvPr>
            <p:ph type="sldNum" sz="quarter" idx="2"/>
          </p:nvPr>
        </p:nvSpPr>
        <p:spPr>
          <a:xfrm>
            <a:off x="489358" y="6484937"/>
            <a:ext cx="244908" cy="243841"/>
          </a:xfrm>
          <a:prstGeom prst="rect">
            <a:avLst/>
          </a:prstGeom>
          <a:ln w="12700">
            <a:miter lim="400000"/>
          </a:ln>
        </p:spPr>
        <p:txBody>
          <a:bodyPr wrap="none" lIns="45719" rIns="45719">
            <a:spAutoFit/>
          </a:bodyPr>
          <a:lstStyle>
            <a:lvl1pPr>
              <a:defRPr sz="1000" b="0"/>
            </a:lvl1pPr>
          </a:lstStyle>
          <a:p>
            <a:fld id="{86CB4B4D-7CA3-9044-876B-883B54F8677D}" type="slidenum">
              <a:t>‹#›</a:t>
            </a:fld>
            <a:endParaRP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5" r:id="rId5"/>
    <p:sldLayoutId id="2147483656" r:id="rId6"/>
    <p:sldLayoutId id="2147483658" r:id="rId7"/>
    <p:sldLayoutId id="2147483659" r:id="rId8"/>
    <p:sldLayoutId id="2147483660" r:id="rId9"/>
  </p:sldLayoutIdLst>
  <p:transition spd="med"/>
  <p:hf hdr="0" ftr="0" dt="0"/>
  <p:txStyles>
    <p:titleStyle>
      <a:lvl1pPr marL="0" marR="0" indent="0" algn="l" defTabSz="457189" latinLnBrk="0">
        <a:lnSpc>
          <a:spcPct val="100000"/>
        </a:lnSpc>
        <a:spcBef>
          <a:spcPts val="0"/>
        </a:spcBef>
        <a:spcAft>
          <a:spcPts val="0"/>
        </a:spcAft>
        <a:buClrTx/>
        <a:buSzTx/>
        <a:buFontTx/>
        <a:buNone/>
        <a:tabLst/>
        <a:defRPr sz="2400" b="1" i="0" u="none" strike="noStrike" cap="none" spc="0" baseline="0">
          <a:solidFill>
            <a:srgbClr val="FFFFFF"/>
          </a:solidFill>
          <a:uFillTx/>
          <a:latin typeface="Proxima Nova"/>
          <a:ea typeface="Proxima Nova"/>
          <a:cs typeface="Proxima Nova"/>
          <a:sym typeface="Proxima Nova"/>
        </a:defRPr>
      </a:lvl1pPr>
      <a:lvl2pPr marL="0" marR="0" indent="0" algn="l" defTabSz="457189" latinLnBrk="0">
        <a:lnSpc>
          <a:spcPct val="100000"/>
        </a:lnSpc>
        <a:spcBef>
          <a:spcPts val="0"/>
        </a:spcBef>
        <a:spcAft>
          <a:spcPts val="0"/>
        </a:spcAft>
        <a:buClrTx/>
        <a:buSzTx/>
        <a:buFontTx/>
        <a:buNone/>
        <a:tabLst/>
        <a:defRPr sz="2400" b="1" i="0" u="none" strike="noStrike" cap="none" spc="0" baseline="0">
          <a:solidFill>
            <a:srgbClr val="FFFFFF"/>
          </a:solidFill>
          <a:uFillTx/>
          <a:latin typeface="Proxima Nova"/>
          <a:ea typeface="Proxima Nova"/>
          <a:cs typeface="Proxima Nova"/>
          <a:sym typeface="Proxima Nova"/>
        </a:defRPr>
      </a:lvl2pPr>
      <a:lvl3pPr marL="0" marR="0" indent="0" algn="l" defTabSz="457189" latinLnBrk="0">
        <a:lnSpc>
          <a:spcPct val="100000"/>
        </a:lnSpc>
        <a:spcBef>
          <a:spcPts val="0"/>
        </a:spcBef>
        <a:spcAft>
          <a:spcPts val="0"/>
        </a:spcAft>
        <a:buClrTx/>
        <a:buSzTx/>
        <a:buFontTx/>
        <a:buNone/>
        <a:tabLst/>
        <a:defRPr sz="2400" b="1" i="0" u="none" strike="noStrike" cap="none" spc="0" baseline="0">
          <a:solidFill>
            <a:srgbClr val="FFFFFF"/>
          </a:solidFill>
          <a:uFillTx/>
          <a:latin typeface="Proxima Nova"/>
          <a:ea typeface="Proxima Nova"/>
          <a:cs typeface="Proxima Nova"/>
          <a:sym typeface="Proxima Nova"/>
        </a:defRPr>
      </a:lvl3pPr>
      <a:lvl4pPr marL="0" marR="0" indent="0" algn="l" defTabSz="457189" latinLnBrk="0">
        <a:lnSpc>
          <a:spcPct val="100000"/>
        </a:lnSpc>
        <a:spcBef>
          <a:spcPts val="0"/>
        </a:spcBef>
        <a:spcAft>
          <a:spcPts val="0"/>
        </a:spcAft>
        <a:buClrTx/>
        <a:buSzTx/>
        <a:buFontTx/>
        <a:buNone/>
        <a:tabLst/>
        <a:defRPr sz="2400" b="1" i="0" u="none" strike="noStrike" cap="none" spc="0" baseline="0">
          <a:solidFill>
            <a:srgbClr val="FFFFFF"/>
          </a:solidFill>
          <a:uFillTx/>
          <a:latin typeface="Proxima Nova"/>
          <a:ea typeface="Proxima Nova"/>
          <a:cs typeface="Proxima Nova"/>
          <a:sym typeface="Proxima Nova"/>
        </a:defRPr>
      </a:lvl4pPr>
      <a:lvl5pPr marL="0" marR="0" indent="0" algn="l" defTabSz="457189" latinLnBrk="0">
        <a:lnSpc>
          <a:spcPct val="100000"/>
        </a:lnSpc>
        <a:spcBef>
          <a:spcPts val="0"/>
        </a:spcBef>
        <a:spcAft>
          <a:spcPts val="0"/>
        </a:spcAft>
        <a:buClrTx/>
        <a:buSzTx/>
        <a:buFontTx/>
        <a:buNone/>
        <a:tabLst/>
        <a:defRPr sz="2400" b="1" i="0" u="none" strike="noStrike" cap="none" spc="0" baseline="0">
          <a:solidFill>
            <a:srgbClr val="FFFFFF"/>
          </a:solidFill>
          <a:uFillTx/>
          <a:latin typeface="Proxima Nova"/>
          <a:ea typeface="Proxima Nova"/>
          <a:cs typeface="Proxima Nova"/>
          <a:sym typeface="Proxima Nova"/>
        </a:defRPr>
      </a:lvl5pPr>
      <a:lvl6pPr marL="0" marR="0" indent="457189" algn="l" defTabSz="457189" latinLnBrk="0">
        <a:lnSpc>
          <a:spcPct val="100000"/>
        </a:lnSpc>
        <a:spcBef>
          <a:spcPts val="0"/>
        </a:spcBef>
        <a:spcAft>
          <a:spcPts val="0"/>
        </a:spcAft>
        <a:buClrTx/>
        <a:buSzTx/>
        <a:buFontTx/>
        <a:buNone/>
        <a:tabLst/>
        <a:defRPr sz="2400" b="1" i="0" u="none" strike="noStrike" cap="none" spc="0" baseline="0">
          <a:solidFill>
            <a:srgbClr val="FFFFFF"/>
          </a:solidFill>
          <a:uFillTx/>
          <a:latin typeface="Proxima Nova"/>
          <a:ea typeface="Proxima Nova"/>
          <a:cs typeface="Proxima Nova"/>
          <a:sym typeface="Proxima Nova"/>
        </a:defRPr>
      </a:lvl6pPr>
      <a:lvl7pPr marL="0" marR="0" indent="914377" algn="l" defTabSz="457189" latinLnBrk="0">
        <a:lnSpc>
          <a:spcPct val="100000"/>
        </a:lnSpc>
        <a:spcBef>
          <a:spcPts val="0"/>
        </a:spcBef>
        <a:spcAft>
          <a:spcPts val="0"/>
        </a:spcAft>
        <a:buClrTx/>
        <a:buSzTx/>
        <a:buFontTx/>
        <a:buNone/>
        <a:tabLst/>
        <a:defRPr sz="2400" b="1" i="0" u="none" strike="noStrike" cap="none" spc="0" baseline="0">
          <a:solidFill>
            <a:srgbClr val="FFFFFF"/>
          </a:solidFill>
          <a:uFillTx/>
          <a:latin typeface="Proxima Nova"/>
          <a:ea typeface="Proxima Nova"/>
          <a:cs typeface="Proxima Nova"/>
          <a:sym typeface="Proxima Nova"/>
        </a:defRPr>
      </a:lvl7pPr>
      <a:lvl8pPr marL="0" marR="0" indent="1371565" algn="l" defTabSz="457189" latinLnBrk="0">
        <a:lnSpc>
          <a:spcPct val="100000"/>
        </a:lnSpc>
        <a:spcBef>
          <a:spcPts val="0"/>
        </a:spcBef>
        <a:spcAft>
          <a:spcPts val="0"/>
        </a:spcAft>
        <a:buClrTx/>
        <a:buSzTx/>
        <a:buFontTx/>
        <a:buNone/>
        <a:tabLst/>
        <a:defRPr sz="2400" b="1" i="0" u="none" strike="noStrike" cap="none" spc="0" baseline="0">
          <a:solidFill>
            <a:srgbClr val="FFFFFF"/>
          </a:solidFill>
          <a:uFillTx/>
          <a:latin typeface="Proxima Nova"/>
          <a:ea typeface="Proxima Nova"/>
          <a:cs typeface="Proxima Nova"/>
          <a:sym typeface="Proxima Nova"/>
        </a:defRPr>
      </a:lvl8pPr>
      <a:lvl9pPr marL="0" marR="0" indent="1828754" algn="l" defTabSz="457189" latinLnBrk="0">
        <a:lnSpc>
          <a:spcPct val="100000"/>
        </a:lnSpc>
        <a:spcBef>
          <a:spcPts val="0"/>
        </a:spcBef>
        <a:spcAft>
          <a:spcPts val="0"/>
        </a:spcAft>
        <a:buClrTx/>
        <a:buSzTx/>
        <a:buFontTx/>
        <a:buNone/>
        <a:tabLst/>
        <a:defRPr sz="2400" b="1" i="0" u="none" strike="noStrike" cap="none" spc="0" baseline="0">
          <a:solidFill>
            <a:srgbClr val="FFFFFF"/>
          </a:solidFill>
          <a:uFillTx/>
          <a:latin typeface="Proxima Nova"/>
          <a:ea typeface="Proxima Nova"/>
          <a:cs typeface="Proxima Nova"/>
          <a:sym typeface="Proxima Nova"/>
        </a:defRPr>
      </a:lvl9pPr>
    </p:titleStyle>
    <p:bodyStyle>
      <a:lvl1pPr marL="342890" marR="0" indent="-342890"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1pPr>
      <a:lvl2pPr marL="774681" marR="0" indent="-3174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2pPr>
      <a:lvl3pPr marL="1342991" marR="0" indent="-42861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3pPr>
      <a:lvl4pPr marL="1600159"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4pPr>
      <a:lvl5pPr marL="2057349"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5pPr>
      <a:lvl6pPr marL="2514537"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6pPr>
      <a:lvl7pPr marL="2971725"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7pPr>
      <a:lvl8pPr marL="3428913"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8pPr>
      <a:lvl9pPr marL="3886103"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9pPr>
    </p:bodyStyle>
    <p:otherStyle>
      <a:lvl1pPr marL="0" marR="0" indent="0" algn="ct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entury Gothic"/>
        </a:defRPr>
      </a:lvl1pPr>
      <a:lvl2pPr marL="0" marR="0" indent="457200" algn="ct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entury Gothic"/>
        </a:defRPr>
      </a:lvl2pPr>
      <a:lvl3pPr marL="0" marR="0" indent="914400" algn="ct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entury Gothic"/>
        </a:defRPr>
      </a:lvl3pPr>
      <a:lvl4pPr marL="0" marR="0" indent="1371600" algn="ct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entury Gothic"/>
        </a:defRPr>
      </a:lvl4pPr>
      <a:lvl5pPr marL="0" marR="0" indent="1828800" algn="ct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entury Gothic"/>
        </a:defRPr>
      </a:lvl5pPr>
      <a:lvl6pPr marL="0" marR="0" indent="2286000" algn="ct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entury Gothic"/>
        </a:defRPr>
      </a:lvl6pPr>
      <a:lvl7pPr marL="0" marR="0" indent="2743200" algn="ct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entury Gothic"/>
        </a:defRPr>
      </a:lvl7pPr>
      <a:lvl8pPr marL="0" marR="0" indent="3200400" algn="ct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entury Gothic"/>
        </a:defRPr>
      </a:lvl8pPr>
      <a:lvl9pPr marL="0" marR="0" indent="3657600" algn="ct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entury Gothic"/>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491.png"/><Relationship Id="rId3" Type="http://schemas.openxmlformats.org/officeDocument/2006/relationships/image" Target="../media/image210.png"/><Relationship Id="rId7" Type="http://schemas.openxmlformats.org/officeDocument/2006/relationships/image" Target="../media/image48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252.png"/><Relationship Id="rId7"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1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52.png"/><Relationship Id="rId4" Type="http://schemas.openxmlformats.org/officeDocument/2006/relationships/image" Target="../media/image85.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8.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cid:ii_mi122kig0"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420.png"/></Relationships>
</file>

<file path=ppt/slides/_rels/slide22.xml.rels><?xml version="1.0" encoding="UTF-8" standalone="yes"?>
<Relationships xmlns="http://schemas.openxmlformats.org/package/2006/relationships"><Relationship Id="rId8" Type="http://schemas.openxmlformats.org/officeDocument/2006/relationships/image" Target="../media/image400.png"/><Relationship Id="rId3" Type="http://schemas.openxmlformats.org/officeDocument/2006/relationships/image" Target="../media/image360.png"/><Relationship Id="rId7"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350.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31.png"/><Relationship Id="rId5" Type="http://schemas.openxmlformats.org/officeDocument/2006/relationships/image" Target="../media/image61.png"/><Relationship Id="rId4" Type="http://schemas.openxmlformats.org/officeDocument/2006/relationships/image" Target="../media/image51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65.gif"/><Relationship Id="rId7" Type="http://schemas.openxmlformats.org/officeDocument/2006/relationships/image" Target="../media/image27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60.png"/><Relationship Id="rId5" Type="http://schemas.openxmlformats.org/officeDocument/2006/relationships/image" Target="../media/image250.png"/><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7.jpeg"/><Relationship Id="rId7" Type="http://schemas.openxmlformats.org/officeDocument/2006/relationships/image" Target="../media/image72.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500.png"/><Relationship Id="rId2" Type="http://schemas.openxmlformats.org/officeDocument/2006/relationships/image" Target="../media/image490.png"/><Relationship Id="rId1" Type="http://schemas.openxmlformats.org/officeDocument/2006/relationships/slideLayout" Target="../slideLayouts/slideLayout2.xml"/><Relationship Id="rId6" Type="http://schemas.openxmlformats.org/officeDocument/2006/relationships/image" Target="../media/image530.png"/><Relationship Id="rId5" Type="http://schemas.openxmlformats.org/officeDocument/2006/relationships/image" Target="../media/image520.png"/><Relationship Id="rId4" Type="http://schemas.openxmlformats.org/officeDocument/2006/relationships/image" Target="../media/image5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6.xml"/><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380.png"/><Relationship Id="rId7" Type="http://schemas.openxmlformats.org/officeDocument/2006/relationships/image" Target="../media/image37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71.png"/><Relationship Id="rId9" Type="http://schemas.openxmlformats.org/officeDocument/2006/relationships/image" Target="../media/image39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92C1E-8D66-6EC9-6957-6C8537098743}"/>
              </a:ext>
            </a:extLst>
          </p:cNvPr>
          <p:cNvSpPr>
            <a:spLocks noGrp="1"/>
          </p:cNvSpPr>
          <p:nvPr>
            <p:ph type="title"/>
          </p:nvPr>
        </p:nvSpPr>
        <p:spPr/>
        <p:txBody>
          <a:bodyPr>
            <a:normAutofit fontScale="90000"/>
          </a:bodyPr>
          <a:lstStyle/>
          <a:p>
            <a:r>
              <a:rPr lang="en-US" sz="2800" dirty="0"/>
              <a:t>Building generalizable predictors to guide ITER operation:</a:t>
            </a:r>
            <a:br>
              <a:rPr lang="en-US" sz="2800" dirty="0"/>
            </a:br>
            <a:r>
              <a:rPr lang="en-US" sz="2800" dirty="0"/>
              <a:t>combining physics-based + data-driven models</a:t>
            </a:r>
          </a:p>
        </p:txBody>
      </p:sp>
      <p:pic>
        <p:nvPicPr>
          <p:cNvPr id="3" name="Google Shape;11;p1">
            <a:extLst>
              <a:ext uri="{FF2B5EF4-FFF2-40B4-BE49-F238E27FC236}">
                <a16:creationId xmlns:a16="http://schemas.microsoft.com/office/drawing/2014/main" id="{7780758D-9413-61DF-FD85-A589DD71953B}"/>
              </a:ext>
            </a:extLst>
          </p:cNvPr>
          <p:cNvPicPr preferRelativeResize="0"/>
          <p:nvPr/>
        </p:nvPicPr>
        <p:blipFill rotWithShape="1">
          <a:blip r:embed="rId3">
            <a:alphaModFix/>
          </a:blip>
          <a:srcRect/>
          <a:stretch/>
        </p:blipFill>
        <p:spPr>
          <a:xfrm>
            <a:off x="272967" y="6216924"/>
            <a:ext cx="857100" cy="486600"/>
          </a:xfrm>
          <a:prstGeom prst="rect">
            <a:avLst/>
          </a:prstGeom>
          <a:noFill/>
          <a:ln>
            <a:noFill/>
          </a:ln>
        </p:spPr>
      </p:pic>
      <p:pic>
        <p:nvPicPr>
          <p:cNvPr id="4" name="Google Shape;18;p2">
            <a:extLst>
              <a:ext uri="{FF2B5EF4-FFF2-40B4-BE49-F238E27FC236}">
                <a16:creationId xmlns:a16="http://schemas.microsoft.com/office/drawing/2014/main" id="{51AB8281-B10E-C281-D291-0D781646593C}"/>
              </a:ext>
            </a:extLst>
          </p:cNvPr>
          <p:cNvPicPr preferRelativeResize="0"/>
          <p:nvPr/>
        </p:nvPicPr>
        <p:blipFill rotWithShape="1">
          <a:blip r:embed="rId4">
            <a:alphaModFix/>
          </a:blip>
          <a:srcRect/>
          <a:stretch/>
        </p:blipFill>
        <p:spPr>
          <a:xfrm>
            <a:off x="1687625" y="6270324"/>
            <a:ext cx="1106400" cy="379800"/>
          </a:xfrm>
          <a:prstGeom prst="rect">
            <a:avLst/>
          </a:prstGeom>
          <a:noFill/>
          <a:ln>
            <a:noFill/>
          </a:ln>
        </p:spPr>
      </p:pic>
      <p:pic>
        <p:nvPicPr>
          <p:cNvPr id="5" name="Picture 2" descr="Informationsdienst Wissenschaft - Max-Planck-Institut für Plasmaphysik">
            <a:extLst>
              <a:ext uri="{FF2B5EF4-FFF2-40B4-BE49-F238E27FC236}">
                <a16:creationId xmlns:a16="http://schemas.microsoft.com/office/drawing/2014/main" id="{33454729-CCF3-2934-70FE-0A2E6F9E96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1583" y="6238334"/>
            <a:ext cx="1551074" cy="443780"/>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9">
            <a:extLst>
              <a:ext uri="{FF2B5EF4-FFF2-40B4-BE49-F238E27FC236}">
                <a16:creationId xmlns:a16="http://schemas.microsoft.com/office/drawing/2014/main" id="{2E52229A-3BC9-5328-1343-BC4C809A531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83274" y="6183997"/>
            <a:ext cx="1473625" cy="552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E925BBB1-BF85-5CE7-83CE-59ED0767A305}"/>
              </a:ext>
            </a:extLst>
          </p:cNvPr>
          <p:cNvSpPr txBox="1"/>
          <p:nvPr/>
        </p:nvSpPr>
        <p:spPr>
          <a:xfrm>
            <a:off x="0" y="922434"/>
            <a:ext cx="4140200" cy="53553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245253"/>
                </a:solidFill>
                <a:effectLst/>
                <a:uFillTx/>
                <a:latin typeface="Century Gothic"/>
                <a:ea typeface="Century Gothic"/>
                <a:cs typeface="Century Gothic"/>
                <a:sym typeface="Century Gothic"/>
              </a:rPr>
              <a:t>Joe Abbate</a:t>
            </a:r>
            <a:r>
              <a:rPr kumimoji="0" lang="en-US" sz="3600" b="1" i="0" u="none" strike="noStrike" cap="none" spc="0" normalizeH="0" baseline="30000" dirty="0">
                <a:ln>
                  <a:noFill/>
                </a:ln>
                <a:solidFill>
                  <a:srgbClr val="245253"/>
                </a:solidFill>
                <a:effectLst/>
                <a:uFillTx/>
                <a:latin typeface="Century Gothic"/>
                <a:ea typeface="Century Gothic"/>
                <a:cs typeface="Century Gothic"/>
                <a:sym typeface="Century Gothic"/>
              </a:rPr>
              <a:t>1,2,3</a:t>
            </a:r>
          </a:p>
          <a:p>
            <a:pPr marL="0" marR="0" indent="0" algn="ctr" defTabSz="914400" rtl="0" fontAlgn="auto" latinLnBrk="0" hangingPunct="0">
              <a:lnSpc>
                <a:spcPct val="100000"/>
              </a:lnSpc>
              <a:spcBef>
                <a:spcPts val="0"/>
              </a:spcBef>
              <a:spcAft>
                <a:spcPts val="0"/>
              </a:spcAft>
              <a:buClrTx/>
              <a:buSzTx/>
              <a:buFontTx/>
              <a:buNone/>
              <a:tabLst/>
            </a:pPr>
            <a:br>
              <a:rPr lang="en-US" sz="1800" dirty="0"/>
            </a:br>
            <a:r>
              <a:rPr lang="en-US" sz="1800" dirty="0"/>
              <a:t>with R. Conlin</a:t>
            </a:r>
            <a:r>
              <a:rPr lang="en-US" sz="1800" baseline="30000" dirty="0"/>
              <a:t>3</a:t>
            </a:r>
            <a:r>
              <a:rPr lang="en-US" sz="1800" dirty="0"/>
              <a:t>, I. Char</a:t>
            </a:r>
            <a:r>
              <a:rPr lang="en-US" sz="1800" baseline="30000" dirty="0"/>
              <a:t>4</a:t>
            </a:r>
            <a:br>
              <a:rPr lang="en-US" sz="1800" dirty="0"/>
            </a:br>
            <a:r>
              <a:rPr kumimoji="0" lang="en-US" sz="1800" b="1" i="0" u="none" strike="noStrike" cap="none" spc="0" normalizeH="0" baseline="0" dirty="0">
                <a:ln>
                  <a:noFill/>
                </a:ln>
                <a:solidFill>
                  <a:srgbClr val="245253"/>
                </a:solidFill>
                <a:effectLst/>
                <a:uFillTx/>
                <a:latin typeface="Century Gothic"/>
                <a:ea typeface="Century Gothic"/>
                <a:cs typeface="Century Gothic"/>
                <a:sym typeface="Century Gothic"/>
              </a:rPr>
              <a:t>G. Tardini</a:t>
            </a:r>
            <a:r>
              <a:rPr lang="en-US" sz="1800" baseline="30000" dirty="0"/>
              <a:t>5</a:t>
            </a:r>
            <a:r>
              <a:rPr kumimoji="0" lang="en-US" sz="1800" b="1" i="0" u="none" strike="noStrike" cap="none" spc="0" normalizeH="0" dirty="0">
                <a:ln>
                  <a:noFill/>
                </a:ln>
                <a:solidFill>
                  <a:srgbClr val="245253"/>
                </a:solidFill>
                <a:effectLst/>
                <a:uFillTx/>
                <a:latin typeface="Century Gothic"/>
                <a:ea typeface="Century Gothic"/>
                <a:cs typeface="Century Gothic"/>
                <a:sym typeface="Century Gothic"/>
              </a:rPr>
              <a:t>,</a:t>
            </a:r>
            <a:r>
              <a:rPr kumimoji="0" lang="en-US" sz="1800" b="1" i="0" u="none" strike="noStrike" cap="none" spc="0" normalizeH="0" baseline="30000" dirty="0">
                <a:ln>
                  <a:noFill/>
                </a:ln>
                <a:solidFill>
                  <a:srgbClr val="245253"/>
                </a:solidFill>
                <a:effectLst/>
                <a:uFillTx/>
                <a:latin typeface="Century Gothic"/>
                <a:ea typeface="Century Gothic"/>
                <a:cs typeface="Century Gothic"/>
                <a:sym typeface="Century Gothic"/>
              </a:rPr>
              <a:t> </a:t>
            </a:r>
            <a:r>
              <a:rPr kumimoji="0" lang="en-US" sz="1800" b="1" i="0" u="none" strike="noStrike" cap="none" spc="0" normalizeH="0" dirty="0">
                <a:ln>
                  <a:noFill/>
                </a:ln>
                <a:solidFill>
                  <a:srgbClr val="245253"/>
                </a:solidFill>
                <a:effectLst/>
                <a:uFillTx/>
                <a:latin typeface="Century Gothic"/>
                <a:ea typeface="Century Gothic"/>
                <a:cs typeface="Century Gothic"/>
                <a:sym typeface="Century Gothic"/>
              </a:rPr>
              <a:t>E</a:t>
            </a:r>
            <a:r>
              <a:rPr kumimoji="0" lang="en-US" sz="1800" b="1" i="0" u="none" strike="noStrike" cap="none" spc="0" normalizeH="0" baseline="0" dirty="0">
                <a:ln>
                  <a:noFill/>
                </a:ln>
                <a:solidFill>
                  <a:srgbClr val="245253"/>
                </a:solidFill>
                <a:effectLst/>
                <a:uFillTx/>
                <a:latin typeface="Century Gothic"/>
                <a:ea typeface="Century Gothic"/>
                <a:cs typeface="Century Gothic"/>
                <a:sym typeface="Century Gothic"/>
              </a:rPr>
              <a:t>. Fable</a:t>
            </a:r>
            <a:r>
              <a:rPr kumimoji="0" lang="en-US" sz="1800" b="1" i="0" u="none" strike="noStrike" cap="none" spc="0" normalizeH="0" baseline="30000" dirty="0">
                <a:ln>
                  <a:noFill/>
                </a:ln>
                <a:solidFill>
                  <a:srgbClr val="245253"/>
                </a:solidFill>
                <a:effectLst/>
                <a:uFillTx/>
                <a:latin typeface="Century Gothic"/>
                <a:ea typeface="Century Gothic"/>
                <a:cs typeface="Century Gothic"/>
                <a:sym typeface="Century Gothic"/>
              </a:rPr>
              <a:t>5</a:t>
            </a:r>
            <a:r>
              <a:rPr kumimoji="0" lang="en-US" sz="1800" b="1" i="0" u="none" strike="noStrike" cap="none" spc="0" normalizeH="0" baseline="0" dirty="0">
                <a:ln>
                  <a:noFill/>
                </a:ln>
                <a:solidFill>
                  <a:srgbClr val="245253"/>
                </a:solidFill>
                <a:effectLst/>
                <a:uFillTx/>
                <a:latin typeface="Century Gothic"/>
                <a:ea typeface="Century Gothic"/>
                <a:cs typeface="Century Gothic"/>
                <a:sym typeface="Century Gothic"/>
              </a:rPr>
              <a:t>, A. </a:t>
            </a:r>
            <a:r>
              <a:rPr kumimoji="0" lang="en-US" sz="1800" b="1" i="0" u="none" strike="noStrike" cap="none" spc="0" normalizeH="0" dirty="0">
                <a:ln>
                  <a:noFill/>
                </a:ln>
                <a:solidFill>
                  <a:srgbClr val="245253"/>
                </a:solidFill>
                <a:effectLst/>
                <a:uFillTx/>
                <a:latin typeface="Century Gothic"/>
                <a:ea typeface="Century Gothic"/>
                <a:cs typeface="Century Gothic"/>
                <a:sym typeface="Century Gothic"/>
              </a:rPr>
              <a:t>Rothstein</a:t>
            </a:r>
            <a:r>
              <a:rPr lang="en-US" sz="1800" baseline="30000" dirty="0"/>
              <a:t>3</a:t>
            </a:r>
            <a:r>
              <a:rPr kumimoji="0" lang="en-US" sz="1800" b="1" i="0" u="none" strike="noStrike" cap="none" spc="0" normalizeH="0" dirty="0">
                <a:ln>
                  <a:noFill/>
                </a:ln>
                <a:solidFill>
                  <a:srgbClr val="245253"/>
                </a:solidFill>
                <a:effectLst/>
                <a:uFillTx/>
                <a:latin typeface="Century Gothic"/>
                <a:ea typeface="Century Gothic"/>
                <a:cs typeface="Century Gothic"/>
                <a:sym typeface="Century Gothic"/>
              </a:rPr>
              <a:t>,</a:t>
            </a:r>
            <a:endParaRPr kumimoji="0" lang="en-US" sz="1800" b="1" i="0" u="none" strike="noStrike" cap="none" spc="0" normalizeH="0" baseline="0" dirty="0">
              <a:ln>
                <a:noFill/>
              </a:ln>
              <a:solidFill>
                <a:srgbClr val="245253"/>
              </a:solidFill>
              <a:effectLst/>
              <a:uFillTx/>
              <a:latin typeface="Century Gothic"/>
              <a:ea typeface="Century Gothic"/>
              <a:cs typeface="Century Gothic"/>
              <a:sym typeface="Century Gothic"/>
            </a:endParaRPr>
          </a:p>
          <a:p>
            <a:pPr marR="0" algn="ctr" defTabSz="914400" rtl="0" fontAlgn="auto" latinLnBrk="0" hangingPunct="0">
              <a:lnSpc>
                <a:spcPct val="100000"/>
              </a:lnSpc>
              <a:spcBef>
                <a:spcPts val="0"/>
              </a:spcBef>
              <a:spcAft>
                <a:spcPts val="0"/>
              </a:spcAft>
              <a:buClrTx/>
              <a:buSzTx/>
              <a:tabLst/>
            </a:pPr>
            <a:r>
              <a:rPr kumimoji="0" lang="en-US" sz="1800" b="1" i="0" u="none" strike="noStrike" cap="none" spc="0" normalizeH="0" baseline="0" dirty="0">
                <a:ln>
                  <a:noFill/>
                </a:ln>
                <a:solidFill>
                  <a:srgbClr val="245253"/>
                </a:solidFill>
                <a:effectLst/>
                <a:uFillTx/>
                <a:latin typeface="Century Gothic"/>
                <a:ea typeface="Century Gothic"/>
                <a:cs typeface="Century Gothic"/>
                <a:sym typeface="Century Gothic"/>
              </a:rPr>
              <a:t>K. Erickson</a:t>
            </a:r>
            <a:r>
              <a:rPr lang="en-US" sz="1800" baseline="30000" dirty="0"/>
              <a:t>2</a:t>
            </a:r>
            <a:r>
              <a:rPr kumimoji="0" lang="en-US" sz="1800" b="1" i="0" u="none" strike="noStrike" cap="none" spc="0" normalizeH="0" baseline="0" dirty="0">
                <a:ln>
                  <a:noFill/>
                </a:ln>
                <a:solidFill>
                  <a:srgbClr val="245253"/>
                </a:solidFill>
                <a:effectLst/>
                <a:uFillTx/>
                <a:latin typeface="Century Gothic"/>
                <a:ea typeface="Century Gothic"/>
                <a:cs typeface="Century Gothic"/>
                <a:sym typeface="Century Gothic"/>
              </a:rPr>
              <a:t>, R. Shousha</a:t>
            </a:r>
            <a:r>
              <a:rPr lang="en-US" sz="1800" baseline="30000" dirty="0"/>
              <a:t>2</a:t>
            </a:r>
            <a:r>
              <a:rPr kumimoji="0" lang="en-US" sz="1800" b="1" i="0" u="none" strike="noStrike" cap="none" spc="0" normalizeH="0" baseline="0" dirty="0">
                <a:ln>
                  <a:noFill/>
                </a:ln>
                <a:solidFill>
                  <a:srgbClr val="245253"/>
                </a:solidFill>
                <a:effectLst/>
                <a:uFillTx/>
                <a:latin typeface="Century Gothic"/>
                <a:ea typeface="Century Gothic"/>
                <a:cs typeface="Century Gothic"/>
                <a:sym typeface="Century Gothic"/>
              </a:rPr>
              <a:t>, H. Farre</a:t>
            </a:r>
            <a:r>
              <a:rPr lang="en-US" sz="1800" baseline="30000" dirty="0"/>
              <a:t>2</a:t>
            </a:r>
            <a:r>
              <a:rPr kumimoji="0" lang="en-US" sz="1800" b="1" i="0" u="none" strike="noStrike" cap="none" spc="0" normalizeH="0" baseline="0" dirty="0">
                <a:ln>
                  <a:noFill/>
                </a:ln>
                <a:solidFill>
                  <a:srgbClr val="245253"/>
                </a:solidFill>
                <a:effectLst/>
                <a:uFillTx/>
                <a:latin typeface="Century Gothic"/>
                <a:ea typeface="Century Gothic"/>
                <a:cs typeface="Century Gothic"/>
                <a:sym typeface="Century Gothic"/>
              </a:rPr>
              <a:t>, </a:t>
            </a:r>
          </a:p>
          <a:p>
            <a:pPr marR="0" algn="ctr" defTabSz="914400" rtl="0" fontAlgn="auto" latinLnBrk="0" hangingPunct="0">
              <a:lnSpc>
                <a:spcPct val="100000"/>
              </a:lnSpc>
              <a:spcBef>
                <a:spcPts val="0"/>
              </a:spcBef>
              <a:spcAft>
                <a:spcPts val="0"/>
              </a:spcAft>
              <a:buClrTx/>
              <a:buSzTx/>
              <a:tabLst/>
            </a:pPr>
            <a:r>
              <a:rPr kumimoji="0" lang="en-US" sz="1800" b="1" i="0" u="none" strike="noStrike" cap="none" spc="0" normalizeH="0" baseline="0" dirty="0">
                <a:ln>
                  <a:noFill/>
                </a:ln>
                <a:solidFill>
                  <a:srgbClr val="245253"/>
                </a:solidFill>
                <a:effectLst/>
                <a:uFillTx/>
                <a:latin typeface="Century Gothic"/>
                <a:ea typeface="Century Gothic"/>
                <a:cs typeface="Century Gothic"/>
                <a:sym typeface="Century Gothic"/>
              </a:rPr>
              <a:t>A. </a:t>
            </a:r>
            <a:r>
              <a:rPr kumimoji="0" lang="en-US" sz="1800" b="1" i="0" u="none" strike="noStrike" cap="none" spc="0" normalizeH="0" dirty="0">
                <a:ln>
                  <a:noFill/>
                </a:ln>
                <a:solidFill>
                  <a:srgbClr val="245253"/>
                </a:solidFill>
                <a:effectLst/>
                <a:uFillTx/>
                <a:latin typeface="Century Gothic"/>
                <a:ea typeface="Century Gothic"/>
                <a:cs typeface="Century Gothic"/>
                <a:sym typeface="Century Gothic"/>
              </a:rPr>
              <a:t>Pankin</a:t>
            </a:r>
            <a:r>
              <a:rPr lang="en-US" sz="1800" baseline="30000" dirty="0"/>
              <a:t>2</a:t>
            </a:r>
            <a:r>
              <a:rPr kumimoji="0" lang="en-US" sz="1800" b="1" i="0" u="none" strike="noStrike" cap="none" spc="0" normalizeH="0" dirty="0">
                <a:ln>
                  <a:noFill/>
                </a:ln>
                <a:solidFill>
                  <a:srgbClr val="245253"/>
                </a:solidFill>
                <a:effectLst/>
                <a:uFillTx/>
                <a:latin typeface="Century Gothic"/>
                <a:ea typeface="Century Gothic"/>
                <a:cs typeface="Century Gothic"/>
                <a:sym typeface="Century Gothic"/>
              </a:rPr>
              <a:t>, V</a:t>
            </a:r>
            <a:r>
              <a:rPr kumimoji="0" lang="en-US" sz="1800" b="1" i="0" u="none" strike="noStrike" cap="none" spc="0" normalizeH="0" baseline="0" dirty="0">
                <a:ln>
                  <a:noFill/>
                </a:ln>
                <a:solidFill>
                  <a:srgbClr val="245253"/>
                </a:solidFill>
                <a:effectLst/>
                <a:uFillTx/>
                <a:latin typeface="Century Gothic"/>
                <a:ea typeface="Century Gothic"/>
                <a:cs typeface="Century Gothic"/>
                <a:sym typeface="Century Gothic"/>
              </a:rPr>
              <a:t>. </a:t>
            </a:r>
            <a:r>
              <a:rPr kumimoji="0" lang="en-US" sz="1800" b="1" i="0" u="none" strike="noStrike" cap="none" spc="0" normalizeH="0" dirty="0">
                <a:ln>
                  <a:noFill/>
                </a:ln>
                <a:solidFill>
                  <a:srgbClr val="245253"/>
                </a:solidFill>
                <a:effectLst/>
                <a:uFillTx/>
                <a:latin typeface="Century Gothic"/>
                <a:ea typeface="Century Gothic"/>
                <a:cs typeface="Century Gothic"/>
                <a:sym typeface="Century Gothic"/>
              </a:rPr>
              <a:t>Mehta</a:t>
            </a:r>
            <a:r>
              <a:rPr kumimoji="0" lang="en-US" sz="1800" b="1" i="0" u="none" strike="noStrike" cap="none" spc="0" normalizeH="0" baseline="30000" dirty="0">
                <a:ln>
                  <a:noFill/>
                </a:ln>
                <a:solidFill>
                  <a:srgbClr val="245253"/>
                </a:solidFill>
                <a:effectLst/>
                <a:uFillTx/>
                <a:latin typeface="Century Gothic"/>
                <a:ea typeface="Century Gothic"/>
                <a:cs typeface="Century Gothic"/>
                <a:sym typeface="Century Gothic"/>
              </a:rPr>
              <a:t>4</a:t>
            </a:r>
            <a:r>
              <a:rPr lang="en-US" sz="1800" dirty="0"/>
              <a:t>,</a:t>
            </a:r>
            <a:r>
              <a:rPr lang="en-US" sz="1800" baseline="30000" dirty="0"/>
              <a:t> </a:t>
            </a:r>
            <a:r>
              <a:rPr kumimoji="0" lang="en-US" sz="1800" b="1" i="0" u="none" strike="noStrike" cap="none" spc="0" normalizeH="0" dirty="0">
                <a:ln>
                  <a:noFill/>
                </a:ln>
                <a:solidFill>
                  <a:srgbClr val="245253"/>
                </a:solidFill>
                <a:effectLst/>
                <a:uFillTx/>
                <a:latin typeface="Century Gothic"/>
                <a:ea typeface="Century Gothic"/>
                <a:cs typeface="Century Gothic"/>
                <a:sym typeface="Century Gothic"/>
              </a:rPr>
              <a:t>B. Grierson</a:t>
            </a:r>
            <a:r>
              <a:rPr kumimoji="0" lang="en-US" sz="1800" b="1" i="0" u="none" strike="noStrike" cap="none" spc="0" normalizeH="0" baseline="30000" dirty="0">
                <a:ln>
                  <a:noFill/>
                </a:ln>
                <a:solidFill>
                  <a:srgbClr val="245253"/>
                </a:solidFill>
                <a:effectLst/>
                <a:uFillTx/>
                <a:latin typeface="Century Gothic"/>
                <a:ea typeface="Century Gothic"/>
                <a:cs typeface="Century Gothic"/>
                <a:sym typeface="Century Gothic"/>
              </a:rPr>
              <a:t>6</a:t>
            </a:r>
            <a:r>
              <a:rPr kumimoji="0" lang="en-US" sz="1800" b="1" i="0" u="none" strike="noStrike" cap="none" spc="0" normalizeH="0" dirty="0">
                <a:ln>
                  <a:noFill/>
                </a:ln>
                <a:solidFill>
                  <a:srgbClr val="245253"/>
                </a:solidFill>
                <a:effectLst/>
                <a:uFillTx/>
                <a:latin typeface="Century Gothic"/>
                <a:ea typeface="Century Gothic"/>
                <a:cs typeface="Century Gothic"/>
                <a:sym typeface="Century Gothic"/>
              </a:rPr>
              <a:t>, </a:t>
            </a:r>
          </a:p>
          <a:p>
            <a:pPr marR="0" algn="ctr" defTabSz="914400" rtl="0" fontAlgn="auto" latinLnBrk="0" hangingPunct="0">
              <a:lnSpc>
                <a:spcPct val="100000"/>
              </a:lnSpc>
              <a:spcBef>
                <a:spcPts val="0"/>
              </a:spcBef>
              <a:spcAft>
                <a:spcPts val="0"/>
              </a:spcAft>
              <a:buClrTx/>
              <a:buSzTx/>
              <a:tabLst/>
            </a:pPr>
            <a:r>
              <a:rPr kumimoji="0" lang="en-US" sz="1800" b="1" i="0" u="none" strike="noStrike" cap="none" spc="0" normalizeH="0" dirty="0">
                <a:ln>
                  <a:noFill/>
                </a:ln>
                <a:solidFill>
                  <a:srgbClr val="245253"/>
                </a:solidFill>
                <a:effectLst/>
                <a:uFillTx/>
                <a:latin typeface="Century Gothic"/>
                <a:ea typeface="Century Gothic"/>
                <a:cs typeface="Century Gothic"/>
                <a:sym typeface="Century Gothic"/>
              </a:rPr>
              <a:t>A</a:t>
            </a:r>
            <a:r>
              <a:rPr kumimoji="0" lang="en-US" sz="1800" b="1" i="0" u="none" strike="noStrike" cap="none" spc="0" normalizeH="0" baseline="0" dirty="0">
                <a:ln>
                  <a:noFill/>
                </a:ln>
                <a:solidFill>
                  <a:srgbClr val="245253"/>
                </a:solidFill>
                <a:effectLst/>
                <a:uFillTx/>
                <a:latin typeface="Century Gothic"/>
                <a:ea typeface="Century Gothic"/>
                <a:cs typeface="Century Gothic"/>
                <a:sym typeface="Century Gothic"/>
              </a:rPr>
              <a:t>. Jalalvand</a:t>
            </a:r>
            <a:r>
              <a:rPr lang="en-US" sz="1800" baseline="30000" dirty="0"/>
              <a:t>3</a:t>
            </a:r>
            <a:r>
              <a:rPr kumimoji="0" lang="en-US" sz="1800" b="1" i="0" u="none" strike="noStrike" cap="none" spc="0" normalizeH="0" baseline="0" dirty="0">
                <a:ln>
                  <a:noFill/>
                </a:ln>
                <a:solidFill>
                  <a:srgbClr val="245253"/>
                </a:solidFill>
                <a:effectLst/>
                <a:uFillTx/>
                <a:latin typeface="Century Gothic"/>
                <a:ea typeface="Century Gothic"/>
                <a:cs typeface="Century Gothic"/>
                <a:sym typeface="Century Gothic"/>
              </a:rPr>
              <a:t>, E. Kolemen</a:t>
            </a:r>
            <a:r>
              <a:rPr lang="en-US" sz="1800" baseline="30000" dirty="0"/>
              <a:t>2</a:t>
            </a:r>
            <a:r>
              <a:rPr kumimoji="0" lang="en-US" sz="1800" b="1" i="0" u="none" strike="noStrike" cap="none" spc="0" normalizeH="0" baseline="30000" dirty="0">
                <a:ln>
                  <a:noFill/>
                </a:ln>
                <a:solidFill>
                  <a:srgbClr val="245253"/>
                </a:solidFill>
                <a:effectLst/>
                <a:uFillTx/>
                <a:latin typeface="Century Gothic"/>
                <a:ea typeface="Century Gothic"/>
                <a:cs typeface="Century Gothic"/>
                <a:sym typeface="Century Gothic"/>
              </a:rPr>
              <a:t>,3</a:t>
            </a:r>
            <a:endParaRPr kumimoji="0" lang="en-US" sz="1800" b="1" i="0" u="none" strike="noStrike" cap="none" spc="0" normalizeH="0" baseline="0" dirty="0">
              <a:ln>
                <a:noFill/>
              </a:ln>
              <a:solidFill>
                <a:srgbClr val="245253"/>
              </a:solidFill>
              <a:effectLst/>
              <a:uFillTx/>
              <a:latin typeface="Century Gothic"/>
              <a:ea typeface="Century Gothic"/>
              <a:cs typeface="Century Gothic"/>
              <a:sym typeface="Century Gothic"/>
            </a:endParaRPr>
          </a:p>
          <a:p>
            <a:pPr marL="0" marR="0" indent="0" algn="ctr" defTabSz="914400" rtl="0" fontAlgn="auto" latinLnBrk="0" hangingPunct="0">
              <a:lnSpc>
                <a:spcPct val="100000"/>
              </a:lnSpc>
              <a:spcBef>
                <a:spcPts val="0"/>
              </a:spcBef>
              <a:spcAft>
                <a:spcPts val="0"/>
              </a:spcAft>
              <a:buClrTx/>
              <a:buSzTx/>
              <a:buFontTx/>
              <a:buNone/>
              <a:tabLst/>
            </a:pPr>
            <a:endParaRPr kumimoji="0" lang="en-US" sz="1800" b="1" i="0" u="none" strike="noStrike" cap="none" spc="0" normalizeH="0" baseline="0" dirty="0">
              <a:ln>
                <a:noFill/>
              </a:ln>
              <a:solidFill>
                <a:srgbClr val="245253"/>
              </a:solidFill>
              <a:effectLst/>
              <a:uFillTx/>
              <a:latin typeface="Century Gothic"/>
              <a:ea typeface="Century Gothic"/>
              <a:cs typeface="Century Gothic"/>
              <a:sym typeface="Century Gothic"/>
            </a:endParaRPr>
          </a:p>
          <a:p>
            <a:pPr marL="0" marR="0" indent="0" algn="ctr" defTabSz="914400" rtl="0" fontAlgn="auto" latinLnBrk="0" hangingPunct="0">
              <a:lnSpc>
                <a:spcPct val="100000"/>
              </a:lnSpc>
              <a:spcBef>
                <a:spcPts val="0"/>
              </a:spcBef>
              <a:spcAft>
                <a:spcPts val="0"/>
              </a:spcAft>
              <a:buClrTx/>
              <a:buSzTx/>
              <a:buFontTx/>
              <a:buNone/>
              <a:tabLst/>
            </a:pPr>
            <a:r>
              <a:rPr lang="en-US" sz="1800" baseline="30000" dirty="0"/>
              <a:t>1</a:t>
            </a:r>
            <a:r>
              <a:rPr kumimoji="0" lang="en-US" sz="1800" b="1" i="0" u="none" strike="noStrike" cap="none" spc="0" normalizeH="0" baseline="0" dirty="0">
                <a:ln>
                  <a:noFill/>
                </a:ln>
                <a:solidFill>
                  <a:srgbClr val="245253"/>
                </a:solidFill>
                <a:effectLst/>
                <a:uFillTx/>
                <a:latin typeface="Century Gothic"/>
                <a:ea typeface="Century Gothic"/>
                <a:cs typeface="Century Gothic"/>
                <a:sym typeface="Century Gothic"/>
              </a:rPr>
              <a:t>KLA Corporation,</a:t>
            </a:r>
          </a:p>
          <a:p>
            <a:pPr marL="0" marR="0" indent="0" algn="ctr"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30000" dirty="0">
                <a:ln>
                  <a:noFill/>
                </a:ln>
                <a:solidFill>
                  <a:srgbClr val="245253"/>
                </a:solidFill>
                <a:effectLst/>
                <a:uFillTx/>
                <a:latin typeface="Century Gothic"/>
                <a:ea typeface="Century Gothic"/>
                <a:cs typeface="Century Gothic"/>
                <a:sym typeface="Century Gothic"/>
              </a:rPr>
              <a:t>2</a:t>
            </a:r>
            <a:r>
              <a:rPr kumimoji="0" lang="en-US" sz="1800" b="1" i="0" u="none" strike="noStrike" cap="none" spc="0" normalizeH="0" baseline="0" dirty="0">
                <a:ln>
                  <a:noFill/>
                </a:ln>
                <a:solidFill>
                  <a:srgbClr val="245253"/>
                </a:solidFill>
                <a:effectLst/>
                <a:uFillTx/>
                <a:latin typeface="Century Gothic"/>
                <a:ea typeface="Century Gothic"/>
                <a:cs typeface="Century Gothic"/>
                <a:sym typeface="Century Gothic"/>
              </a:rPr>
              <a:t>PPPL, </a:t>
            </a:r>
            <a:br>
              <a:rPr kumimoji="0" lang="en-US" sz="1800" b="1" i="0" u="none" strike="noStrike" cap="none" spc="0" normalizeH="0" baseline="0" dirty="0">
                <a:ln>
                  <a:noFill/>
                </a:ln>
                <a:solidFill>
                  <a:srgbClr val="245253"/>
                </a:solidFill>
                <a:effectLst/>
                <a:uFillTx/>
                <a:latin typeface="Century Gothic"/>
                <a:ea typeface="Century Gothic"/>
                <a:cs typeface="Century Gothic"/>
                <a:sym typeface="Century Gothic"/>
              </a:rPr>
            </a:br>
            <a:r>
              <a:rPr lang="en-US" sz="1800" baseline="30000" dirty="0"/>
              <a:t>3</a:t>
            </a:r>
            <a:r>
              <a:rPr kumimoji="0" lang="en-US" sz="1800" b="1" i="0" u="none" strike="noStrike" cap="none" spc="0" normalizeH="0" dirty="0">
                <a:ln>
                  <a:noFill/>
                </a:ln>
                <a:solidFill>
                  <a:srgbClr val="245253"/>
                </a:solidFill>
                <a:effectLst/>
                <a:uFillTx/>
                <a:latin typeface="Century Gothic"/>
                <a:ea typeface="Century Gothic"/>
                <a:cs typeface="Century Gothic"/>
                <a:sym typeface="Century Gothic"/>
              </a:rPr>
              <a:t>Princeton University,</a:t>
            </a:r>
          </a:p>
          <a:p>
            <a:pPr marL="0" marR="0" indent="0" algn="ctr" defTabSz="914400" rtl="0" fontAlgn="auto" latinLnBrk="0" hangingPunct="0">
              <a:lnSpc>
                <a:spcPct val="100000"/>
              </a:lnSpc>
              <a:spcBef>
                <a:spcPts val="0"/>
              </a:spcBef>
              <a:spcAft>
                <a:spcPts val="0"/>
              </a:spcAft>
              <a:buClrTx/>
              <a:buSzTx/>
              <a:buFontTx/>
              <a:buNone/>
              <a:tabLst/>
            </a:pPr>
            <a:r>
              <a:rPr lang="en-US" sz="1800" baseline="30000" dirty="0"/>
              <a:t>4</a:t>
            </a:r>
            <a:r>
              <a:rPr lang="en-US" sz="1800" dirty="0"/>
              <a:t>Carnegie Mellon,</a:t>
            </a:r>
            <a:endParaRPr kumimoji="0" lang="en-US" sz="1800" b="1" i="0" u="none" strike="noStrike" cap="none" spc="0" normalizeH="0" baseline="0" dirty="0">
              <a:ln>
                <a:noFill/>
              </a:ln>
              <a:solidFill>
                <a:srgbClr val="245253"/>
              </a:solidFill>
              <a:effectLst/>
              <a:uFillTx/>
              <a:latin typeface="Century Gothic"/>
              <a:ea typeface="Century Gothic"/>
              <a:cs typeface="Century Gothic"/>
              <a:sym typeface="Century Gothic"/>
            </a:endParaRPr>
          </a:p>
          <a:p>
            <a:pPr marL="0" marR="0" indent="0" algn="ctr" defTabSz="914400" rtl="0" fontAlgn="auto" latinLnBrk="0" hangingPunct="0">
              <a:lnSpc>
                <a:spcPct val="100000"/>
              </a:lnSpc>
              <a:spcBef>
                <a:spcPts val="0"/>
              </a:spcBef>
              <a:spcAft>
                <a:spcPts val="0"/>
              </a:spcAft>
              <a:buClrTx/>
              <a:buSzTx/>
              <a:buFontTx/>
              <a:buNone/>
              <a:tabLst/>
            </a:pPr>
            <a:r>
              <a:rPr lang="en-US" sz="1800" baseline="30000" dirty="0"/>
              <a:t>5</a:t>
            </a:r>
            <a:r>
              <a:rPr kumimoji="0" lang="en-US" sz="1800" b="1" i="0" u="none" strike="noStrike" cap="none" spc="0" normalizeH="0" baseline="0" dirty="0">
                <a:ln>
                  <a:noFill/>
                </a:ln>
                <a:solidFill>
                  <a:srgbClr val="245253"/>
                </a:solidFill>
                <a:effectLst/>
                <a:uFillTx/>
                <a:latin typeface="Century Gothic"/>
                <a:ea typeface="Century Gothic"/>
                <a:cs typeface="Century Gothic"/>
                <a:sym typeface="Century Gothic"/>
              </a:rPr>
              <a:t>Max-Planck-Institut,</a:t>
            </a:r>
          </a:p>
          <a:p>
            <a:pPr marL="0" marR="0" indent="0" algn="ctr" defTabSz="914400" rtl="0" fontAlgn="auto" latinLnBrk="0" hangingPunct="0">
              <a:lnSpc>
                <a:spcPct val="100000"/>
              </a:lnSpc>
              <a:spcBef>
                <a:spcPts val="0"/>
              </a:spcBef>
              <a:spcAft>
                <a:spcPts val="0"/>
              </a:spcAft>
              <a:buClrTx/>
              <a:buSzTx/>
              <a:buFontTx/>
              <a:buNone/>
              <a:tabLst/>
            </a:pPr>
            <a:r>
              <a:rPr lang="en-US" sz="1800" baseline="30000" dirty="0"/>
              <a:t>6</a:t>
            </a:r>
            <a:r>
              <a:rPr lang="en-US" sz="1800" dirty="0"/>
              <a:t>General Atomics</a:t>
            </a:r>
            <a:br>
              <a:rPr kumimoji="0" lang="en-US" sz="1800" b="1" i="0" u="none" strike="noStrike" cap="none" spc="0" normalizeH="0" baseline="0" dirty="0">
                <a:ln>
                  <a:noFill/>
                </a:ln>
                <a:solidFill>
                  <a:srgbClr val="245253"/>
                </a:solidFill>
                <a:effectLst/>
                <a:uFillTx/>
                <a:latin typeface="Century Gothic"/>
                <a:ea typeface="Century Gothic"/>
                <a:cs typeface="Century Gothic"/>
                <a:sym typeface="Century Gothic"/>
              </a:rPr>
            </a:br>
            <a:endParaRPr kumimoji="0" lang="en-US" sz="1800" b="1" i="0" u="none" strike="noStrike" cap="none" spc="0" normalizeH="0" baseline="0" dirty="0">
              <a:ln>
                <a:noFill/>
              </a:ln>
              <a:solidFill>
                <a:srgbClr val="245253"/>
              </a:solidFill>
              <a:effectLst/>
              <a:uFillTx/>
              <a:latin typeface="Century Gothic"/>
              <a:ea typeface="Century Gothic"/>
              <a:cs typeface="Century Gothic"/>
              <a:sym typeface="Century Gothic"/>
            </a:endParaRPr>
          </a:p>
          <a:p>
            <a:pPr marL="0" marR="0" indent="0" algn="ctr" defTabSz="914400" rtl="0" fontAlgn="auto" latinLnBrk="0" hangingPunct="0">
              <a:lnSpc>
                <a:spcPct val="100000"/>
              </a:lnSpc>
              <a:spcBef>
                <a:spcPts val="0"/>
              </a:spcBef>
              <a:spcAft>
                <a:spcPts val="0"/>
              </a:spcAft>
              <a:buClrTx/>
              <a:buSzTx/>
              <a:buFontTx/>
              <a:buNone/>
              <a:tabLst/>
            </a:pPr>
            <a:r>
              <a:rPr lang="en-US" sz="1800" dirty="0"/>
              <a:t>APS DPP</a:t>
            </a:r>
            <a:endParaRPr kumimoji="0" lang="en-US" sz="1800" b="1" i="0" u="none" strike="noStrike" cap="none" spc="0" normalizeH="0" baseline="0" dirty="0">
              <a:ln>
                <a:noFill/>
              </a:ln>
              <a:solidFill>
                <a:srgbClr val="245253"/>
              </a:solidFill>
              <a:effectLst/>
              <a:uFillTx/>
              <a:latin typeface="Century Gothic"/>
              <a:ea typeface="Century Gothic"/>
              <a:cs typeface="Century Gothic"/>
              <a:sym typeface="Century Gothic"/>
            </a:endParaRPr>
          </a:p>
          <a:p>
            <a:pPr marL="0" marR="0" indent="0" algn="ctr" defTabSz="914400" rtl="0" fontAlgn="auto" latinLnBrk="0" hangingPunct="0">
              <a:lnSpc>
                <a:spcPct val="100000"/>
              </a:lnSpc>
              <a:spcBef>
                <a:spcPts val="0"/>
              </a:spcBef>
              <a:spcAft>
                <a:spcPts val="0"/>
              </a:spcAft>
              <a:buClrTx/>
              <a:buSzTx/>
              <a:buFontTx/>
              <a:buNone/>
              <a:tabLst/>
            </a:pPr>
            <a:endParaRPr kumimoji="0" lang="en-US" sz="1800" b="1" i="0" u="none" strike="noStrike" cap="none" spc="0" normalizeH="0" baseline="0" dirty="0">
              <a:ln>
                <a:noFill/>
              </a:ln>
              <a:solidFill>
                <a:srgbClr val="245253"/>
              </a:solidFill>
              <a:effectLst/>
              <a:uFillTx/>
              <a:latin typeface="Century Gothic"/>
              <a:ea typeface="Century Gothic"/>
              <a:cs typeface="Century Gothic"/>
              <a:sym typeface="Century Gothic"/>
            </a:endParaRPr>
          </a:p>
          <a:p>
            <a:pPr marL="0" marR="0" indent="0" algn="ctr"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245253"/>
                </a:solidFill>
                <a:effectLst/>
                <a:uFillTx/>
                <a:latin typeface="Century Gothic"/>
                <a:ea typeface="Century Gothic"/>
                <a:cs typeface="Century Gothic"/>
                <a:sym typeface="Century Gothic"/>
              </a:rPr>
              <a:t>November 2025</a:t>
            </a:r>
          </a:p>
        </p:txBody>
      </p:sp>
      <p:pic>
        <p:nvPicPr>
          <p:cNvPr id="11" name="Google Shape;15;p2">
            <a:extLst>
              <a:ext uri="{FF2B5EF4-FFF2-40B4-BE49-F238E27FC236}">
                <a16:creationId xmlns:a16="http://schemas.microsoft.com/office/drawing/2014/main" id="{0918505A-8F44-332A-D5C7-A55EF8BE8786}"/>
              </a:ext>
            </a:extLst>
          </p:cNvPr>
          <p:cNvPicPr preferRelativeResize="0"/>
          <p:nvPr/>
        </p:nvPicPr>
        <p:blipFill rotWithShape="1">
          <a:blip r:embed="rId7">
            <a:alphaModFix/>
          </a:blip>
          <a:srcRect/>
          <a:stretch/>
        </p:blipFill>
        <p:spPr>
          <a:xfrm>
            <a:off x="4140200" y="1102069"/>
            <a:ext cx="7834356" cy="4908247"/>
          </a:xfrm>
          <a:prstGeom prst="rect">
            <a:avLst/>
          </a:prstGeom>
          <a:noFill/>
          <a:ln>
            <a:noFill/>
          </a:ln>
          <a:effectLst/>
        </p:spPr>
      </p:pic>
      <p:sp>
        <p:nvSpPr>
          <p:cNvPr id="12" name="Google Shape;16;p2">
            <a:extLst>
              <a:ext uri="{FF2B5EF4-FFF2-40B4-BE49-F238E27FC236}">
                <a16:creationId xmlns:a16="http://schemas.microsoft.com/office/drawing/2014/main" id="{93776A9E-FEFD-1C52-B916-B41B1750EA55}"/>
              </a:ext>
            </a:extLst>
          </p:cNvPr>
          <p:cNvSpPr/>
          <p:nvPr/>
        </p:nvSpPr>
        <p:spPr>
          <a:xfrm>
            <a:off x="4140200" y="1021976"/>
            <a:ext cx="7854454" cy="5082988"/>
          </a:xfrm>
          <a:prstGeom prst="rect">
            <a:avLst/>
          </a:prstGeom>
          <a:gradFill>
            <a:gsLst>
              <a:gs pos="0">
                <a:srgbClr val="FFFFFF"/>
              </a:gs>
              <a:gs pos="72000">
                <a:srgbClr val="FFFFFF">
                  <a:alpha val="74901"/>
                </a:srgbClr>
              </a:gs>
              <a:gs pos="100000">
                <a:srgbClr val="FFFFFF">
                  <a:alpha val="0"/>
                </a:srgbClr>
              </a:gs>
            </a:gsLst>
            <a:lin ang="0" scaled="0"/>
          </a:grad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FFFFFF"/>
              </a:buClr>
              <a:buFont typeface="Cabin"/>
              <a:buNone/>
            </a:pPr>
            <a:endParaRPr sz="2800" b="0" i="0" u="none" strike="noStrike" cap="none" dirty="0">
              <a:solidFill>
                <a:srgbClr val="FFFFFF"/>
              </a:solidFill>
              <a:latin typeface="Cabin"/>
              <a:ea typeface="Cabin"/>
              <a:cs typeface="Cabin"/>
              <a:sym typeface="Cabin"/>
            </a:endParaRPr>
          </a:p>
        </p:txBody>
      </p:sp>
      <p:pic>
        <p:nvPicPr>
          <p:cNvPr id="3074" name="Picture 2" descr="Wordmarks, Lettermark, Unitmarks - The CMU Brand - Carnegie Mellon  University">
            <a:extLst>
              <a:ext uri="{FF2B5EF4-FFF2-40B4-BE49-F238E27FC236}">
                <a16:creationId xmlns:a16="http://schemas.microsoft.com/office/drawing/2014/main" id="{15E20E9B-3A0A-7E60-9366-54995B0A4A9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81456" y="6165536"/>
            <a:ext cx="603942" cy="6039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urple triangle with a white background&#10;&#10;Description automatically generated">
            <a:extLst>
              <a:ext uri="{FF2B5EF4-FFF2-40B4-BE49-F238E27FC236}">
                <a16:creationId xmlns:a16="http://schemas.microsoft.com/office/drawing/2014/main" id="{C6CC0247-D1C7-0F1B-D6DB-BC4DB2A3FE5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15400" y="6197765"/>
            <a:ext cx="1908773" cy="538684"/>
          </a:xfrm>
          <a:prstGeom prst="rect">
            <a:avLst/>
          </a:prstGeom>
        </p:spPr>
      </p:pic>
    </p:spTree>
    <p:extLst>
      <p:ext uri="{BB962C8B-B14F-4D97-AF65-F5344CB8AC3E}">
        <p14:creationId xmlns:p14="http://schemas.microsoft.com/office/powerpoint/2010/main" val="1392706438"/>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7A74BA-DF76-C879-F462-C20452B9A5A4}"/>
              </a:ext>
            </a:extLst>
          </p:cNvPr>
          <p:cNvSpPr>
            <a:spLocks noGrp="1"/>
          </p:cNvSpPr>
          <p:nvPr>
            <p:ph type="title"/>
          </p:nvPr>
        </p:nvSpPr>
        <p:spPr/>
        <p:txBody>
          <a:bodyPr/>
          <a:lstStyle/>
          <a:p>
            <a:r>
              <a:rPr lang="en-US" dirty="0"/>
              <a:t>Predicting real shots from biased simulations requires adjustment</a:t>
            </a:r>
          </a:p>
        </p:txBody>
      </p:sp>
      <p:sp>
        <p:nvSpPr>
          <p:cNvPr id="4" name="Slide Number Placeholder 3">
            <a:extLst>
              <a:ext uri="{FF2B5EF4-FFF2-40B4-BE49-F238E27FC236}">
                <a16:creationId xmlns:a16="http://schemas.microsoft.com/office/drawing/2014/main" id="{D1E9932C-B81F-4367-650C-64FF94B8D87F}"/>
              </a:ext>
            </a:extLst>
          </p:cNvPr>
          <p:cNvSpPr>
            <a:spLocks noGrp="1"/>
          </p:cNvSpPr>
          <p:nvPr>
            <p:ph type="sldNum" sz="quarter" idx="2"/>
          </p:nvPr>
        </p:nvSpPr>
        <p:spPr/>
        <p:txBody>
          <a:bodyPr/>
          <a:lstStyle/>
          <a:p>
            <a:fld id="{86CB4B4D-7CA3-9044-876B-883B54F8677D}" type="slidenum">
              <a:rPr lang="en-US" smtClean="0"/>
              <a:t>10</a:t>
            </a:fld>
            <a:endParaRPr lang="en-US" dirty="0"/>
          </a:p>
        </p:txBody>
      </p:sp>
      <p:pic>
        <p:nvPicPr>
          <p:cNvPr id="5" name="Picture 2">
            <a:extLst>
              <a:ext uri="{FF2B5EF4-FFF2-40B4-BE49-F238E27FC236}">
                <a16:creationId xmlns:a16="http://schemas.microsoft.com/office/drawing/2014/main" id="{84663E5A-0EA8-4BDD-C972-FD3E094D4C0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39551" y="1121999"/>
            <a:ext cx="8577463" cy="4617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772032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18B3BD-67C2-374C-2755-D75AE44311E2}"/>
              </a:ext>
            </a:extLst>
          </p:cNvPr>
          <p:cNvSpPr>
            <a:spLocks noGrp="1"/>
          </p:cNvSpPr>
          <p:nvPr>
            <p:ph type="title"/>
          </p:nvPr>
        </p:nvSpPr>
        <p:spPr>
          <a:xfrm>
            <a:off x="609601" y="180864"/>
            <a:ext cx="10972801" cy="492991"/>
          </a:xfrm>
        </p:spPr>
        <p:txBody>
          <a:bodyPr/>
          <a:lstStyle/>
          <a:p>
            <a:r>
              <a:rPr lang="en-US" dirty="0"/>
              <a:t>Simple averaging of simulation with data improves performance</a:t>
            </a:r>
          </a:p>
        </p:txBody>
      </p:sp>
      <p:sp>
        <p:nvSpPr>
          <p:cNvPr id="4" name="Slide Number Placeholder 3">
            <a:extLst>
              <a:ext uri="{FF2B5EF4-FFF2-40B4-BE49-F238E27FC236}">
                <a16:creationId xmlns:a16="http://schemas.microsoft.com/office/drawing/2014/main" id="{D4660D39-DF3A-E5F5-EB5A-D8AA9D556453}"/>
              </a:ext>
            </a:extLst>
          </p:cNvPr>
          <p:cNvSpPr>
            <a:spLocks noGrp="1"/>
          </p:cNvSpPr>
          <p:nvPr>
            <p:ph type="sldNum" sz="quarter" idx="2"/>
          </p:nvPr>
        </p:nvSpPr>
        <p:spPr/>
        <p:txBody>
          <a:bodyPr/>
          <a:lstStyle/>
          <a:p>
            <a:fld id="{86CB4B4D-7CA3-9044-876B-883B54F8677D}" type="slidenum">
              <a:rPr lang="en-US" smtClean="0"/>
              <a:t>11</a:t>
            </a:fld>
            <a:endParaRPr lang="en-US" dirty="0"/>
          </a:p>
        </p:txBody>
      </p:sp>
      <p:pic>
        <p:nvPicPr>
          <p:cNvPr id="5" name="Picture 4" descr="A graph of data analysis&#10;&#10;Description automatically generated with medium confidence">
            <a:extLst>
              <a:ext uri="{FF2B5EF4-FFF2-40B4-BE49-F238E27FC236}">
                <a16:creationId xmlns:a16="http://schemas.microsoft.com/office/drawing/2014/main" id="{D8DD33F1-E1D9-D937-2780-F50F298EAC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92" y="987188"/>
            <a:ext cx="5404513" cy="5404513"/>
          </a:xfrm>
          <a:prstGeom prst="rect">
            <a:avLst/>
          </a:prstGeom>
        </p:spPr>
      </p:pic>
      <p:sp>
        <p:nvSpPr>
          <p:cNvPr id="7" name="TextBox 6">
            <a:extLst>
              <a:ext uri="{FF2B5EF4-FFF2-40B4-BE49-F238E27FC236}">
                <a16:creationId xmlns:a16="http://schemas.microsoft.com/office/drawing/2014/main" id="{284B27E7-FAAE-D7DE-4515-16D7949478F3}"/>
              </a:ext>
            </a:extLst>
          </p:cNvPr>
          <p:cNvSpPr txBox="1"/>
          <p:nvPr/>
        </p:nvSpPr>
        <p:spPr>
          <a:xfrm>
            <a:off x="1435985" y="6391701"/>
            <a:ext cx="2095651"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245253"/>
                </a:solidFill>
                <a:effectLst/>
                <a:uFillTx/>
                <a:latin typeface="Century Gothic"/>
                <a:ea typeface="Century Gothic"/>
                <a:cs typeface="Century Gothic"/>
                <a:sym typeface="Century Gothic"/>
              </a:rPr>
              <a:t>Abbate, NF, in review</a:t>
            </a:r>
          </a:p>
        </p:txBody>
      </p:sp>
      <p:sp>
        <p:nvSpPr>
          <p:cNvPr id="8" name="Text Placeholder 1">
            <a:extLst>
              <a:ext uri="{FF2B5EF4-FFF2-40B4-BE49-F238E27FC236}">
                <a16:creationId xmlns:a16="http://schemas.microsoft.com/office/drawing/2014/main" id="{30B03EF4-55B8-43BE-9503-86C901651061}"/>
              </a:ext>
            </a:extLst>
          </p:cNvPr>
          <p:cNvSpPr txBox="1">
            <a:spLocks/>
          </p:cNvSpPr>
          <p:nvPr/>
        </p:nvSpPr>
        <p:spPr>
          <a:xfrm>
            <a:off x="6086901" y="1111152"/>
            <a:ext cx="6005015" cy="29103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lvl1pPr marL="342890" marR="0" indent="-342890"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1pPr>
            <a:lvl2pPr marL="774681" marR="0" indent="-3174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2pPr>
            <a:lvl3pPr marL="1342991" marR="0" indent="-42861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3pPr>
            <a:lvl4pPr marL="1600159"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4pPr>
            <a:lvl5pPr marL="2057349"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5pPr>
            <a:lvl6pPr marL="2514537"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6pPr>
            <a:lvl7pPr marL="2971725"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7pPr>
            <a:lvl8pPr marL="3428913"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8pPr>
            <a:lvl9pPr marL="3886103"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9pPr>
          </a:lstStyle>
          <a:p>
            <a:pPr marL="457200" indent="-457200" hangingPunct="1">
              <a:buFont typeface="+mj-lt"/>
              <a:buAutoNum type="arabicPeriod"/>
            </a:pPr>
            <a:r>
              <a:rPr lang="en-US" u="sng" dirty="0"/>
              <a:t>Add data from more machines</a:t>
            </a:r>
            <a:r>
              <a:rPr lang="en-US" dirty="0"/>
              <a:t> using physics-based normalization </a:t>
            </a:r>
            <a:endParaRPr lang="en-US" u="sng" dirty="0"/>
          </a:p>
          <a:p>
            <a:pPr marL="457200" indent="-457200" hangingPunct="1">
              <a:buFont typeface="+mj-lt"/>
              <a:buAutoNum type="arabicPeriod"/>
            </a:pPr>
            <a:r>
              <a:rPr lang="en-US" u="sng" dirty="0"/>
              <a:t>Concatenate</a:t>
            </a:r>
            <a:r>
              <a:rPr lang="en-US" dirty="0"/>
              <a:t> simulation context as additional input</a:t>
            </a:r>
          </a:p>
          <a:p>
            <a:pPr marL="457200" indent="-457200" hangingPunct="1">
              <a:buFont typeface="+mj-lt"/>
              <a:buAutoNum type="arabicPeriod"/>
            </a:pPr>
            <a:r>
              <a:rPr lang="en-US" u="sng" dirty="0"/>
              <a:t>Transfer learn</a:t>
            </a:r>
            <a:r>
              <a:rPr lang="en-US" dirty="0"/>
              <a:t> by training on experimental data, tuning on simulation data</a:t>
            </a:r>
          </a:p>
          <a:p>
            <a:pPr marL="457200" indent="-457200" hangingPunct="1">
              <a:buFont typeface="+mj-lt"/>
              <a:buAutoNum type="arabicPeriod"/>
            </a:pPr>
            <a:r>
              <a:rPr lang="en-US" u="sng" dirty="0"/>
              <a:t>Meta-learned model</a:t>
            </a:r>
            <a:r>
              <a:rPr lang="en-US" dirty="0"/>
              <a:t> taking output of data-driven and simulation </a:t>
            </a:r>
            <a:r>
              <a:rPr lang="en-US" i="1" dirty="0"/>
              <a:t>models</a:t>
            </a:r>
            <a:endParaRPr lang="en-US" dirty="0"/>
          </a:p>
        </p:txBody>
      </p:sp>
      <p:pic>
        <p:nvPicPr>
          <p:cNvPr id="9" name="Graphic 8" descr="Checkmark with solid fill">
            <a:extLst>
              <a:ext uri="{FF2B5EF4-FFF2-40B4-BE49-F238E27FC236}">
                <a16:creationId xmlns:a16="http://schemas.microsoft.com/office/drawing/2014/main" id="{AA076609-B05E-1E7F-E4FC-365DB0EDA1A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54769" y="3108008"/>
            <a:ext cx="249791" cy="365760"/>
          </a:xfrm>
          <a:prstGeom prst="rect">
            <a:avLst/>
          </a:prstGeom>
        </p:spPr>
      </p:pic>
      <p:pic>
        <p:nvPicPr>
          <p:cNvPr id="10" name="Graphic 9" descr="Close with solid fill">
            <a:extLst>
              <a:ext uri="{FF2B5EF4-FFF2-40B4-BE49-F238E27FC236}">
                <a16:creationId xmlns:a16="http://schemas.microsoft.com/office/drawing/2014/main" id="{D98B9918-CC1F-B32C-7D69-E93937A611F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54769" y="2477268"/>
            <a:ext cx="249791" cy="365760"/>
          </a:xfrm>
          <a:prstGeom prst="rect">
            <a:avLst/>
          </a:prstGeom>
        </p:spPr>
      </p:pic>
      <p:pic>
        <p:nvPicPr>
          <p:cNvPr id="11" name="Graphic 10" descr="Close with solid fill">
            <a:extLst>
              <a:ext uri="{FF2B5EF4-FFF2-40B4-BE49-F238E27FC236}">
                <a16:creationId xmlns:a16="http://schemas.microsoft.com/office/drawing/2014/main" id="{319EB133-AF10-148B-BEA6-1BB0D6A5C66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36989" y="1846528"/>
            <a:ext cx="249791" cy="365760"/>
          </a:xfrm>
          <a:prstGeom prst="rect">
            <a:avLst/>
          </a:prstGeom>
        </p:spPr>
      </p:pic>
      <p:pic>
        <p:nvPicPr>
          <p:cNvPr id="12" name="Graphic 11" descr="Close with solid fill">
            <a:extLst>
              <a:ext uri="{FF2B5EF4-FFF2-40B4-BE49-F238E27FC236}">
                <a16:creationId xmlns:a16="http://schemas.microsoft.com/office/drawing/2014/main" id="{CD3D49AA-1BA4-7D3F-E8C7-90DA46964FD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54769" y="1215788"/>
            <a:ext cx="249791" cy="365760"/>
          </a:xfrm>
          <a:prstGeom prst="rect">
            <a:avLst/>
          </a:prstGeom>
        </p:spPr>
      </p:pic>
    </p:spTree>
    <p:extLst>
      <p:ext uri="{BB962C8B-B14F-4D97-AF65-F5344CB8AC3E}">
        <p14:creationId xmlns:p14="http://schemas.microsoft.com/office/powerpoint/2010/main" val="7159671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49B6484B-F356-B8BD-ED95-74CD858949C3}"/>
                  </a:ext>
                </a:extLst>
              </p:cNvPr>
              <p:cNvSpPr>
                <a:spLocks noGrp="1"/>
              </p:cNvSpPr>
              <p:nvPr>
                <p:ph type="body" idx="1"/>
              </p:nvPr>
            </p:nvSpPr>
            <p:spPr>
              <a:xfrm>
                <a:off x="127896" y="1057209"/>
                <a:ext cx="7894844" cy="5671570"/>
              </a:xfrm>
            </p:spPr>
            <p:txBody>
              <a:bodyPr>
                <a:normAutofit/>
              </a:bodyPr>
              <a:lstStyle/>
              <a:p>
                <a:r>
                  <a:rPr lang="en-US" dirty="0"/>
                  <a:t>Physics: nondimensionalizing Vlasov eq [</a:t>
                </a:r>
                <a:r>
                  <a:rPr lang="en-US" dirty="0" err="1"/>
                  <a:t>Kadomtsev</a:t>
                </a:r>
                <a:r>
                  <a:rPr lang="en-US" dirty="0"/>
                  <a:t> ‘75] </a:t>
                </a:r>
              </a:p>
              <a:p>
                <a:pPr lvl="1"/>
                <a:r>
                  <a:rPr lang="en-US" dirty="0"/>
                  <a:t>BUT no quantitative accuracy in most cases (atomic physics, 3D fields, boundary effects…)</a:t>
                </a:r>
              </a:p>
              <a:p>
                <a:r>
                  <a:rPr lang="en-US" dirty="0"/>
                  <a:t>Physics (simple): </a:t>
                </a:r>
              </a:p>
              <a:p>
                <a:pPr marL="0" indent="0">
                  <a:buNone/>
                </a:pPr>
                <a14:m>
                  <m:oMathPara xmlns:m="http://schemas.openxmlformats.org/officeDocument/2006/math">
                    <m:oMathParaPr>
                      <m:jc m:val="centerGroup"/>
                    </m:oMathParaPr>
                    <m:oMath xmlns:m="http://schemas.openxmlformats.org/officeDocument/2006/math">
                      <m:r>
                        <a:rPr lang="en-US" sz="3200" smtClean="0">
                          <a:latin typeface="Cambria Math" panose="02040503050406030204" pitchFamily="18" charset="0"/>
                        </a:rPr>
                        <m:t>𝛀</m:t>
                      </m:r>
                      <m:r>
                        <a:rPr lang="en-US" sz="3200" smtClean="0">
                          <a:latin typeface="Cambria Math" panose="02040503050406030204" pitchFamily="18" charset="0"/>
                        </a:rPr>
                        <m:t>→</m:t>
                      </m:r>
                      <m:sSup>
                        <m:sSupPr>
                          <m:ctrlPr>
                            <a:rPr lang="en-US" sz="3200" i="1">
                              <a:latin typeface="Cambria Math" panose="02040503050406030204" pitchFamily="18" charset="0"/>
                            </a:rPr>
                          </m:ctrlPr>
                        </m:sSupPr>
                        <m:e>
                          <m:r>
                            <a:rPr lang="en-US" sz="3200" i="1">
                              <a:latin typeface="Cambria Math" panose="02040503050406030204" pitchFamily="18" charset="0"/>
                            </a:rPr>
                            <m:t>𝑹</m:t>
                          </m:r>
                        </m:e>
                        <m:sup>
                          <m:r>
                            <a:rPr lang="en-US" sz="3200" i="1">
                              <a:latin typeface="Cambria Math" panose="02040503050406030204" pitchFamily="18" charset="0"/>
                            </a:rPr>
                            <m:t>𝟐</m:t>
                          </m:r>
                        </m:sup>
                      </m:sSup>
                      <m:r>
                        <a:rPr lang="en-US" sz="3200">
                          <a:latin typeface="Cambria Math" panose="02040503050406030204" pitchFamily="18" charset="0"/>
                        </a:rPr>
                        <m:t>𝛀</m:t>
                      </m:r>
                      <m:r>
                        <a:rPr lang="en-US" sz="3200" i="1" smtClean="0">
                          <a:latin typeface="Cambria Math" panose="02040503050406030204" pitchFamily="18" charset="0"/>
                        </a:rPr>
                        <m:t>∫</m:t>
                      </m:r>
                      <m:sSub>
                        <m:sSubPr>
                          <m:ctrlPr>
                            <a:rPr lang="en-US" sz="3200" i="1" smtClean="0">
                              <a:latin typeface="Cambria Math" panose="02040503050406030204" pitchFamily="18" charset="0"/>
                            </a:rPr>
                          </m:ctrlPr>
                        </m:sSubPr>
                        <m:e>
                          <m:r>
                            <a:rPr lang="en-US" sz="3200" i="1" smtClean="0">
                              <a:latin typeface="Cambria Math" panose="02040503050406030204" pitchFamily="18" charset="0"/>
                            </a:rPr>
                            <m:t>𝒏</m:t>
                          </m:r>
                        </m:e>
                        <m:sub>
                          <m:r>
                            <a:rPr lang="en-US" sz="3200" i="1" smtClean="0">
                              <a:latin typeface="Cambria Math" panose="02040503050406030204" pitchFamily="18" charset="0"/>
                            </a:rPr>
                            <m:t>𝒆</m:t>
                          </m:r>
                        </m:sub>
                      </m:sSub>
                      <m:r>
                        <a:rPr lang="en-US" sz="3200" i="1" smtClean="0">
                          <a:latin typeface="Cambria Math" panose="02040503050406030204" pitchFamily="18" charset="0"/>
                        </a:rPr>
                        <m:t>𝒅𝑽</m:t>
                      </m:r>
                    </m:oMath>
                  </m:oMathPara>
                </a14:m>
                <a:endParaRPr lang="en-US" sz="3200" dirty="0"/>
              </a:p>
              <a:p>
                <a:pPr marL="0" indent="0" hangingPunct="1">
                  <a:buFont typeface="Arial"/>
                  <a:buNone/>
                </a:pPr>
                <a14:m>
                  <m:oMathPara xmlns:m="http://schemas.openxmlformats.org/officeDocument/2006/math">
                    <m:oMathParaPr>
                      <m:jc m:val="centerGroup"/>
                    </m:oMathParaPr>
                    <m:oMath xmlns:m="http://schemas.openxmlformats.org/officeDocument/2006/math">
                      <m:r>
                        <a:rPr lang="en-US" sz="3200" b="1" i="1" smtClean="0">
                          <a:latin typeface="Cambria Math" panose="02040503050406030204" pitchFamily="18" charset="0"/>
                        </a:rPr>
                        <m:t>𝑷</m:t>
                      </m:r>
                      <m:r>
                        <a:rPr lang="en-US" sz="3200" i="1" smtClean="0">
                          <a:latin typeface="Cambria Math" panose="02040503050406030204" pitchFamily="18" charset="0"/>
                        </a:rPr>
                        <m:t>→ </m:t>
                      </m:r>
                      <m:f>
                        <m:fPr>
                          <m:ctrlPr>
                            <a:rPr lang="en-US" sz="3200" i="1" smtClean="0">
                              <a:latin typeface="Cambria Math" panose="02040503050406030204" pitchFamily="18" charset="0"/>
                            </a:rPr>
                          </m:ctrlPr>
                        </m:fPr>
                        <m:num>
                          <m:r>
                            <a:rPr lang="en-US" sz="3200" b="1" i="1" smtClean="0">
                              <a:latin typeface="Cambria Math" panose="02040503050406030204" pitchFamily="18" charset="0"/>
                            </a:rPr>
                            <m:t>𝑷</m:t>
                          </m:r>
                        </m:num>
                        <m:den>
                          <m:r>
                            <a:rPr lang="en-US" sz="3200" i="1" smtClean="0">
                              <a:latin typeface="Cambria Math" panose="02040503050406030204" pitchFamily="18" charset="0"/>
                            </a:rPr>
                            <m:t>𝑽</m:t>
                          </m:r>
                        </m:den>
                      </m:f>
                    </m:oMath>
                  </m:oMathPara>
                </a14:m>
                <a:endParaRPr lang="en-US" dirty="0"/>
              </a:p>
              <a:p>
                <a:r>
                  <a:rPr lang="en-US" dirty="0"/>
                  <a:t>Empirical: operators observe degradation </a:t>
                </a:r>
                <a:br>
                  <a:rPr lang="en-US" dirty="0"/>
                </a:br>
                <a:r>
                  <a:rPr lang="en-US" dirty="0"/>
                  <a:t>as density approaches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𝒏</m:t>
                        </m:r>
                      </m:e>
                      <m:sub>
                        <m:r>
                          <a:rPr lang="en-US" b="1" i="1" smtClean="0">
                            <a:latin typeface="Cambria Math" panose="02040503050406030204" pitchFamily="18" charset="0"/>
                          </a:rPr>
                          <m:t>𝑮𝑾</m:t>
                        </m:r>
                      </m:sub>
                    </m:sSub>
                    <m:r>
                      <a:rPr lang="en-US" b="1" i="1" smtClean="0">
                        <a:latin typeface="Cambria Math" panose="02040503050406030204" pitchFamily="18" charset="0"/>
                      </a:rPr>
                      <m:t>=</m:t>
                    </m:r>
                    <m:f>
                      <m:fPr>
                        <m:ctrlPr>
                          <a:rPr lang="en-US" b="1" i="1" smtClean="0">
                            <a:latin typeface="Cambria Math" panose="02040503050406030204" pitchFamily="18" charset="0"/>
                          </a:rPr>
                        </m:ctrlPr>
                      </m:fPr>
                      <m:num>
                        <m:sSub>
                          <m:sSubPr>
                            <m:ctrlPr>
                              <a:rPr lang="en-US" b="1" i="1" smtClean="0">
                                <a:latin typeface="Cambria Math" panose="02040503050406030204" pitchFamily="18" charset="0"/>
                              </a:rPr>
                            </m:ctrlPr>
                          </m:sSubPr>
                          <m:e>
                            <m:r>
                              <a:rPr lang="en-US" b="1" i="1" smtClean="0">
                                <a:latin typeface="Cambria Math" panose="02040503050406030204" pitchFamily="18" charset="0"/>
                              </a:rPr>
                              <m:t>𝑰</m:t>
                            </m:r>
                          </m:e>
                          <m:sub>
                            <m:r>
                              <a:rPr lang="en-US" b="1" i="1" smtClean="0">
                                <a:latin typeface="Cambria Math" panose="02040503050406030204" pitchFamily="18" charset="0"/>
                              </a:rPr>
                              <m:t>𝒑</m:t>
                            </m:r>
                          </m:sub>
                        </m:sSub>
                      </m:num>
                      <m:den>
                        <m:r>
                          <a:rPr lang="en-US" b="1" i="1" smtClean="0">
                            <a:latin typeface="Cambria Math" panose="02040503050406030204" pitchFamily="18" charset="0"/>
                          </a:rPr>
                          <m:t>𝝅</m:t>
                        </m:r>
                        <m:sSup>
                          <m:sSupPr>
                            <m:ctrlPr>
                              <a:rPr lang="en-US" b="1" i="1" smtClean="0">
                                <a:latin typeface="Cambria Math" panose="02040503050406030204" pitchFamily="18" charset="0"/>
                              </a:rPr>
                            </m:ctrlPr>
                          </m:sSupPr>
                          <m:e>
                            <m:r>
                              <a:rPr lang="en-US" b="1" i="1" smtClean="0">
                                <a:latin typeface="Cambria Math" panose="02040503050406030204" pitchFamily="18" charset="0"/>
                              </a:rPr>
                              <m:t>𝒂</m:t>
                            </m:r>
                          </m:e>
                          <m:sup>
                            <m:r>
                              <a:rPr lang="en-US" b="1" i="1" smtClean="0">
                                <a:latin typeface="Cambria Math" panose="02040503050406030204" pitchFamily="18" charset="0"/>
                              </a:rPr>
                              <m:t>𝟐</m:t>
                            </m:r>
                          </m:sup>
                        </m:sSup>
                      </m:den>
                    </m:f>
                  </m:oMath>
                </a14:m>
                <a:br>
                  <a:rPr lang="en-US" dirty="0"/>
                </a:br>
                <a:endParaRPr lang="en-US" dirty="0"/>
              </a:p>
              <a:p>
                <a:pPr marL="0" indent="0">
                  <a:buNone/>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a:rPr lang="en-US" sz="3200" i="1" smtClean="0">
                              <a:latin typeface="Cambria Math" panose="02040503050406030204" pitchFamily="18" charset="0"/>
                            </a:rPr>
                            <m:t>𝒏</m:t>
                          </m:r>
                        </m:e>
                        <m:sub>
                          <m:r>
                            <a:rPr lang="en-US" sz="3200" i="1" smtClean="0">
                              <a:latin typeface="Cambria Math" panose="02040503050406030204" pitchFamily="18" charset="0"/>
                            </a:rPr>
                            <m:t>𝒆</m:t>
                          </m:r>
                        </m:sub>
                      </m:sSub>
                      <m:r>
                        <a:rPr lang="en-US" sz="3200" i="1" smtClean="0">
                          <a:latin typeface="Cambria Math" panose="02040503050406030204" pitchFamily="18" charset="0"/>
                        </a:rPr>
                        <m:t>→ </m:t>
                      </m:r>
                      <m:f>
                        <m:fPr>
                          <m:ctrlPr>
                            <a:rPr lang="en-US" sz="3200" i="1" smtClean="0">
                              <a:latin typeface="Cambria Math" panose="02040503050406030204" pitchFamily="18" charset="0"/>
                            </a:rPr>
                          </m:ctrlPr>
                        </m:fPr>
                        <m:num>
                          <m:sSub>
                            <m:sSubPr>
                              <m:ctrlPr>
                                <a:rPr lang="en-US" sz="3200" i="1" smtClean="0">
                                  <a:latin typeface="Cambria Math" panose="02040503050406030204" pitchFamily="18" charset="0"/>
                                </a:rPr>
                              </m:ctrlPr>
                            </m:sSubPr>
                            <m:e>
                              <m:r>
                                <a:rPr lang="en-US" sz="3200" i="1" smtClean="0">
                                  <a:latin typeface="Cambria Math" panose="02040503050406030204" pitchFamily="18" charset="0"/>
                                </a:rPr>
                                <m:t>𝒏</m:t>
                              </m:r>
                            </m:e>
                            <m:sub>
                              <m:r>
                                <a:rPr lang="en-US" sz="3200" i="1" smtClean="0">
                                  <a:latin typeface="Cambria Math" panose="02040503050406030204" pitchFamily="18" charset="0"/>
                                </a:rPr>
                                <m:t>𝒆</m:t>
                              </m:r>
                            </m:sub>
                          </m:sSub>
                        </m:num>
                        <m:den>
                          <m:sSub>
                            <m:sSubPr>
                              <m:ctrlPr>
                                <a:rPr lang="en-US" sz="3200" i="1" smtClean="0">
                                  <a:latin typeface="Cambria Math" panose="02040503050406030204" pitchFamily="18" charset="0"/>
                                </a:rPr>
                              </m:ctrlPr>
                            </m:sSubPr>
                            <m:e>
                              <m:r>
                                <a:rPr lang="en-US" sz="3200" i="1" smtClean="0">
                                  <a:latin typeface="Cambria Math" panose="02040503050406030204" pitchFamily="18" charset="0"/>
                                </a:rPr>
                                <m:t>𝒏</m:t>
                              </m:r>
                            </m:e>
                            <m:sub>
                              <m:r>
                                <a:rPr lang="en-US" sz="3200" i="1" smtClean="0">
                                  <a:latin typeface="Cambria Math" panose="02040503050406030204" pitchFamily="18" charset="0"/>
                                </a:rPr>
                                <m:t>𝑮𝑾</m:t>
                              </m:r>
                            </m:sub>
                          </m:sSub>
                        </m:den>
                      </m:f>
                    </m:oMath>
                  </m:oMathPara>
                </a14:m>
                <a:endParaRPr lang="en-US" dirty="0"/>
              </a:p>
            </p:txBody>
          </p:sp>
        </mc:Choice>
        <mc:Fallback xmlns="">
          <p:sp>
            <p:nvSpPr>
              <p:cNvPr id="2" name="Text Placeholder 1">
                <a:extLst>
                  <a:ext uri="{FF2B5EF4-FFF2-40B4-BE49-F238E27FC236}">
                    <a16:creationId xmlns:a16="http://schemas.microsoft.com/office/drawing/2014/main" id="{49B6484B-F356-B8BD-ED95-74CD858949C3}"/>
                  </a:ext>
                </a:extLst>
              </p:cNvPr>
              <p:cNvSpPr>
                <a:spLocks noGrp="1" noRot="1" noChangeAspect="1" noMove="1" noResize="1" noEditPoints="1" noAdjustHandles="1" noChangeArrowheads="1" noChangeShapeType="1" noTextEdit="1"/>
              </p:cNvSpPr>
              <p:nvPr>
                <p:ph type="body" idx="1"/>
              </p:nvPr>
            </p:nvSpPr>
            <p:spPr>
              <a:xfrm>
                <a:off x="127896" y="1057209"/>
                <a:ext cx="7894844" cy="5671570"/>
              </a:xfrm>
              <a:blipFill>
                <a:blip r:embed="rId3"/>
                <a:stretch>
                  <a:fillRect l="-1313" t="-537"/>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813940BC-3E2E-D205-BCB8-7AF344DC6CCE}"/>
              </a:ext>
            </a:extLst>
          </p:cNvPr>
          <p:cNvSpPr>
            <a:spLocks noGrp="1"/>
          </p:cNvSpPr>
          <p:nvPr>
            <p:ph type="title"/>
          </p:nvPr>
        </p:nvSpPr>
        <p:spPr/>
        <p:txBody>
          <a:bodyPr>
            <a:normAutofit/>
          </a:bodyPr>
          <a:lstStyle/>
          <a:p>
            <a:r>
              <a:rPr lang="en-US" dirty="0"/>
              <a:t>Hypothesize normalization aids cross-machine learning</a:t>
            </a:r>
          </a:p>
        </p:txBody>
      </p:sp>
      <p:sp>
        <p:nvSpPr>
          <p:cNvPr id="4" name="Slide Number Placeholder 3">
            <a:extLst>
              <a:ext uri="{FF2B5EF4-FFF2-40B4-BE49-F238E27FC236}">
                <a16:creationId xmlns:a16="http://schemas.microsoft.com/office/drawing/2014/main" id="{0E548847-DB6D-BBDE-BFD1-73CD26D25C39}"/>
              </a:ext>
            </a:extLst>
          </p:cNvPr>
          <p:cNvSpPr>
            <a:spLocks noGrp="1"/>
          </p:cNvSpPr>
          <p:nvPr>
            <p:ph type="sldNum" sz="quarter" idx="2"/>
          </p:nvPr>
        </p:nvSpPr>
        <p:spPr/>
        <p:txBody>
          <a:bodyPr/>
          <a:lstStyle/>
          <a:p>
            <a:fld id="{86CB4B4D-7CA3-9044-876B-883B54F8677D}" type="slidenum">
              <a:rPr lang="en-US" smtClean="0"/>
              <a:t>12</a:t>
            </a:fld>
            <a:endParaRPr lang="en-US" dirty="0"/>
          </a:p>
        </p:txBody>
      </p:sp>
      <p:grpSp>
        <p:nvGrpSpPr>
          <p:cNvPr id="35" name="Group 34">
            <a:extLst>
              <a:ext uri="{FF2B5EF4-FFF2-40B4-BE49-F238E27FC236}">
                <a16:creationId xmlns:a16="http://schemas.microsoft.com/office/drawing/2014/main" id="{64D6CB9A-0EE8-A5DB-EA62-0414941E12C4}"/>
              </a:ext>
            </a:extLst>
          </p:cNvPr>
          <p:cNvGrpSpPr/>
          <p:nvPr/>
        </p:nvGrpSpPr>
        <p:grpSpPr>
          <a:xfrm>
            <a:off x="8578850" y="82969"/>
            <a:ext cx="3497953" cy="5738897"/>
            <a:chOff x="8578850" y="82969"/>
            <a:chExt cx="3497953" cy="5738897"/>
          </a:xfrm>
        </p:grpSpPr>
        <p:pic>
          <p:nvPicPr>
            <p:cNvPr id="6146" name="Picture 2">
              <a:extLst>
                <a:ext uri="{FF2B5EF4-FFF2-40B4-BE49-F238E27FC236}">
                  <a16:creationId xmlns:a16="http://schemas.microsoft.com/office/drawing/2014/main" id="{EA686879-8723-F402-C485-5DD8BAFA687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431" r="47747"/>
            <a:stretch/>
          </p:blipFill>
          <p:spPr bwMode="auto">
            <a:xfrm>
              <a:off x="9220200" y="1057208"/>
              <a:ext cx="2374900" cy="3937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0AF0485-E6DC-6883-048E-5098D5CE648D}"/>
                </a:ext>
              </a:extLst>
            </p:cNvPr>
            <p:cNvSpPr txBox="1"/>
            <p:nvPr/>
          </p:nvSpPr>
          <p:spPr>
            <a:xfrm>
              <a:off x="9632283" y="5360203"/>
              <a:ext cx="1639863"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defTabSz="914400" rtl="0" fontAlgn="auto" latinLnBrk="0" hangingPunct="0">
                <a:lnSpc>
                  <a:spcPct val="100000"/>
                </a:lnSpc>
                <a:spcBef>
                  <a:spcPts val="0"/>
                </a:spcBef>
                <a:spcAft>
                  <a:spcPts val="0"/>
                </a:spcAft>
                <a:buClrTx/>
                <a:buSzTx/>
                <a:buFontTx/>
                <a:buNone/>
                <a:tabLst/>
              </a:pPr>
              <a:r>
                <a:rPr kumimoji="0" lang="en-US" sz="1200" b="1" i="1" u="none" strike="noStrike" cap="none" spc="0" normalizeH="0" baseline="0" dirty="0">
                  <a:ln>
                    <a:noFill/>
                  </a:ln>
                  <a:solidFill>
                    <a:srgbClr val="245253"/>
                  </a:solidFill>
                  <a:effectLst/>
                  <a:uFillTx/>
                  <a:latin typeface="Century Gothic"/>
                  <a:ea typeface="Century Gothic"/>
                  <a:cs typeface="Century Gothic"/>
                  <a:sym typeface="Century Gothic"/>
                </a:rPr>
                <a:t>T.C. Luce et al 2002 </a:t>
              </a:r>
              <a:r>
                <a:rPr kumimoji="0" lang="en-US" sz="1200" b="1" i="1" u="none" strike="noStrike" cap="none" spc="0" normalizeH="0" baseline="0" dirty="0" err="1">
                  <a:ln>
                    <a:noFill/>
                  </a:ln>
                  <a:solidFill>
                    <a:srgbClr val="245253"/>
                  </a:solidFill>
                  <a:effectLst/>
                  <a:uFillTx/>
                  <a:latin typeface="Century Gothic"/>
                  <a:ea typeface="Century Gothic"/>
                  <a:cs typeface="Century Gothic"/>
                  <a:sym typeface="Century Gothic"/>
                </a:rPr>
                <a:t>Nucl</a:t>
              </a:r>
              <a:r>
                <a:rPr kumimoji="0" lang="en-US" sz="1200" b="1" i="1" u="none" strike="noStrike" cap="none" spc="0" normalizeH="0" baseline="0" dirty="0">
                  <a:ln>
                    <a:noFill/>
                  </a:ln>
                  <a:solidFill>
                    <a:srgbClr val="245253"/>
                  </a:solidFill>
                  <a:effectLst/>
                  <a:uFillTx/>
                  <a:latin typeface="Century Gothic"/>
                  <a:ea typeface="Century Gothic"/>
                  <a:cs typeface="Century Gothic"/>
                  <a:sym typeface="Century Gothic"/>
                </a:rPr>
                <a:t>. Fusion 42 1193</a:t>
              </a:r>
            </a:p>
          </p:txBody>
        </p:sp>
        <p:sp>
          <p:nvSpPr>
            <p:cNvPr id="8" name="TextBox 7">
              <a:extLst>
                <a:ext uri="{FF2B5EF4-FFF2-40B4-BE49-F238E27FC236}">
                  <a16:creationId xmlns:a16="http://schemas.microsoft.com/office/drawing/2014/main" id="{04A3A74E-6B48-31FB-80A1-5FB2F9ED01B1}"/>
                </a:ext>
              </a:extLst>
            </p:cNvPr>
            <p:cNvSpPr txBox="1"/>
            <p:nvPr/>
          </p:nvSpPr>
          <p:spPr>
            <a:xfrm>
              <a:off x="9398000" y="5005040"/>
              <a:ext cx="2108200"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chemeClr val="bg2">
                      <a:lumMod val="50000"/>
                    </a:schemeClr>
                  </a:solidFill>
                  <a:effectLst/>
                  <a:uFillTx/>
                  <a:latin typeface="Century Gothic"/>
                  <a:ea typeface="Century Gothic"/>
                  <a:cs typeface="Century Gothic"/>
                  <a:sym typeface="Century Gothic"/>
                </a:rPr>
                <a:t>Normalized radius</a:t>
              </a:r>
            </a:p>
          </p:txBody>
        </p:sp>
        <p:sp>
          <p:nvSpPr>
            <p:cNvPr id="9" name="TextBox 8">
              <a:extLst>
                <a:ext uri="{FF2B5EF4-FFF2-40B4-BE49-F238E27FC236}">
                  <a16:creationId xmlns:a16="http://schemas.microsoft.com/office/drawing/2014/main" id="{6AAA39F3-E42E-0F80-AFB6-ED4CF3918918}"/>
                </a:ext>
              </a:extLst>
            </p:cNvPr>
            <p:cNvSpPr txBox="1"/>
            <p:nvPr/>
          </p:nvSpPr>
          <p:spPr>
            <a:xfrm>
              <a:off x="8578850" y="2822159"/>
              <a:ext cx="927100" cy="4070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chemeClr val="bg2">
                      <a:lumMod val="50000"/>
                    </a:schemeClr>
                  </a:solidFill>
                  <a:effectLst/>
                  <a:uFillTx/>
                  <a:ea typeface="Century Gothic"/>
                  <a:cs typeface="Century Gothic"/>
                  <a:sym typeface="Century Gothic"/>
                </a:rPr>
                <a:t>na</a:t>
              </a:r>
              <a:r>
                <a:rPr kumimoji="0" lang="en-US" sz="2000" b="1" i="0" u="none" strike="noStrike" cap="none" spc="0" normalizeH="0" baseline="30000" dirty="0">
                  <a:ln>
                    <a:noFill/>
                  </a:ln>
                  <a:solidFill>
                    <a:schemeClr val="bg2">
                      <a:lumMod val="50000"/>
                    </a:schemeClr>
                  </a:solidFill>
                  <a:effectLst/>
                  <a:uFillTx/>
                  <a:ea typeface="Century Gothic"/>
                  <a:cs typeface="Century Gothic"/>
                  <a:sym typeface="Century Gothic"/>
                </a:rPr>
                <a:t>2</a:t>
              </a:r>
              <a:endParaRPr kumimoji="0" lang="en-US" sz="2000" b="1" i="0" u="none" strike="noStrike" cap="none" spc="0" normalizeH="0" baseline="0" dirty="0">
                <a:ln>
                  <a:noFill/>
                </a:ln>
                <a:solidFill>
                  <a:schemeClr val="bg2">
                    <a:lumMod val="50000"/>
                  </a:schemeClr>
                </a:solidFill>
                <a:effectLst/>
                <a:uFillTx/>
                <a:ea typeface="Century Gothic"/>
                <a:cs typeface="Century Gothic"/>
                <a:sym typeface="Century Gothic"/>
              </a:endParaRPr>
            </a:p>
          </p:txBody>
        </p:sp>
        <p:pic>
          <p:nvPicPr>
            <p:cNvPr id="6148" name="Picture 4">
              <a:extLst>
                <a:ext uri="{FF2B5EF4-FFF2-40B4-BE49-F238E27FC236}">
                  <a16:creationId xmlns:a16="http://schemas.microsoft.com/office/drawing/2014/main" id="{BD8CE97E-BC3C-8B7F-B4DB-D7BC8C75DAF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3015"/>
            <a:stretch/>
          </p:blipFill>
          <p:spPr bwMode="auto">
            <a:xfrm>
              <a:off x="11113396" y="82969"/>
              <a:ext cx="963407" cy="19268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C82CF26D-047E-B44E-E55D-6BA4FEDEBFE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04" t="6133" r="63859" b="14113"/>
            <a:stretch/>
          </p:blipFill>
          <p:spPr bwMode="auto">
            <a:xfrm>
              <a:off x="10207625" y="2333905"/>
              <a:ext cx="679449" cy="1536701"/>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51FDDC94-2368-8A5E-848E-2E07E0EFFE7A}"/>
                </a:ext>
              </a:extLst>
            </p:cNvPr>
            <p:cNvCxnSpPr>
              <a:cxnSpLocks/>
            </p:cNvCxnSpPr>
            <p:nvPr/>
          </p:nvCxnSpPr>
          <p:spPr>
            <a:xfrm flipH="1">
              <a:off x="11114292" y="1851892"/>
              <a:ext cx="252208" cy="272043"/>
            </a:xfrm>
            <a:prstGeom prst="straightConnector1">
              <a:avLst/>
            </a:prstGeom>
            <a:noFill/>
            <a:ln w="25400" cap="flat">
              <a:solidFill>
                <a:schemeClr val="bg2">
                  <a:lumMod val="50000"/>
                </a:schemeClr>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4" name="Straight Arrow Connector 13">
              <a:extLst>
                <a:ext uri="{FF2B5EF4-FFF2-40B4-BE49-F238E27FC236}">
                  <a16:creationId xmlns:a16="http://schemas.microsoft.com/office/drawing/2014/main" id="{E1BD5325-3FAD-0C36-611C-739F5693914B}"/>
                </a:ext>
              </a:extLst>
            </p:cNvPr>
            <p:cNvCxnSpPr>
              <a:cxnSpLocks/>
            </p:cNvCxnSpPr>
            <p:nvPr/>
          </p:nvCxnSpPr>
          <p:spPr>
            <a:xfrm flipV="1">
              <a:off x="10706100" y="2160167"/>
              <a:ext cx="369196" cy="329033"/>
            </a:xfrm>
            <a:prstGeom prst="straightConnector1">
              <a:avLst/>
            </a:prstGeom>
            <a:noFill/>
            <a:ln w="25400" cap="flat">
              <a:solidFill>
                <a:schemeClr val="bg2">
                  <a:lumMod val="50000"/>
                </a:schemeClr>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grpSp>
      <p:grpSp>
        <p:nvGrpSpPr>
          <p:cNvPr id="34" name="Group 33">
            <a:extLst>
              <a:ext uri="{FF2B5EF4-FFF2-40B4-BE49-F238E27FC236}">
                <a16:creationId xmlns:a16="http://schemas.microsoft.com/office/drawing/2014/main" id="{081A221F-37D0-7C73-5102-8D855F35CBC8}"/>
              </a:ext>
            </a:extLst>
          </p:cNvPr>
          <p:cNvGrpSpPr/>
          <p:nvPr/>
        </p:nvGrpSpPr>
        <p:grpSpPr>
          <a:xfrm>
            <a:off x="5540990" y="3708400"/>
            <a:ext cx="3624117" cy="2777240"/>
            <a:chOff x="5540990" y="3708400"/>
            <a:chExt cx="3624117" cy="2777240"/>
          </a:xfrm>
        </p:grpSpPr>
        <p:pic>
          <p:nvPicPr>
            <p:cNvPr id="28" name="Picture 27">
              <a:extLst>
                <a:ext uri="{FF2B5EF4-FFF2-40B4-BE49-F238E27FC236}">
                  <a16:creationId xmlns:a16="http://schemas.microsoft.com/office/drawing/2014/main" id="{71F5AC16-E3AE-C791-97D5-037C6F456797}"/>
                </a:ext>
              </a:extLst>
            </p:cNvPr>
            <p:cNvPicPr>
              <a:picLocks noChangeAspect="1"/>
            </p:cNvPicPr>
            <p:nvPr/>
          </p:nvPicPr>
          <p:blipFill rotWithShape="1">
            <a:blip r:embed="rId6">
              <a:extLst>
                <a:ext uri="{28A0092B-C50C-407E-A947-70E740481C1C}">
                  <a14:useLocalDpi xmlns:a14="http://schemas.microsoft.com/office/drawing/2010/main" val="0"/>
                </a:ext>
              </a:extLst>
            </a:blip>
            <a:srcRect l="8862" b="10354"/>
            <a:stretch/>
          </p:blipFill>
          <p:spPr>
            <a:xfrm>
              <a:off x="6027055" y="4064918"/>
              <a:ext cx="3138052" cy="2251446"/>
            </a:xfrm>
            <a:prstGeom prst="rect">
              <a:avLst/>
            </a:prstGeom>
          </p:spPr>
        </p:pic>
        <p:sp>
          <p:nvSpPr>
            <p:cNvPr id="29" name="TextBox 28">
              <a:extLst>
                <a:ext uri="{FF2B5EF4-FFF2-40B4-BE49-F238E27FC236}">
                  <a16:creationId xmlns:a16="http://schemas.microsoft.com/office/drawing/2014/main" id="{BCE6DB35-474A-7524-E673-DF0755085AA1}"/>
                </a:ext>
              </a:extLst>
            </p:cNvPr>
            <p:cNvSpPr txBox="1"/>
            <p:nvPr/>
          </p:nvSpPr>
          <p:spPr>
            <a:xfrm>
              <a:off x="6393546" y="3708400"/>
              <a:ext cx="248908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defTabSz="914400" rtl="0" fontAlgn="auto" latinLnBrk="0" hangingPunct="0">
                <a:lnSpc>
                  <a:spcPct val="100000"/>
                </a:lnSpc>
                <a:spcBef>
                  <a:spcPts val="0"/>
                </a:spcBef>
                <a:spcAft>
                  <a:spcPts val="0"/>
                </a:spcAft>
                <a:buClrTx/>
                <a:buSzTx/>
                <a:buFontTx/>
                <a:buNone/>
                <a:tabLst/>
              </a:pPr>
              <a:r>
                <a:rPr kumimoji="0" lang="en-US" sz="1200" b="1" i="1" u="none" strike="noStrike" cap="none" spc="0" normalizeH="0" baseline="0" dirty="0">
                  <a:ln>
                    <a:noFill/>
                  </a:ln>
                  <a:solidFill>
                    <a:srgbClr val="245253"/>
                  </a:solidFill>
                  <a:effectLst/>
                  <a:uFillTx/>
                  <a:latin typeface="Century Gothic"/>
                  <a:ea typeface="Century Gothic"/>
                  <a:cs typeface="Century Gothic"/>
                  <a:sym typeface="Century Gothic"/>
                </a:rPr>
                <a:t>M. Greenwald 2002 Plasma Phys. Controlled Fusion 44</a:t>
              </a:r>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927BE308-8208-CE55-E6B3-9164312CEE4F}"/>
                    </a:ext>
                  </a:extLst>
                </p:cNvPr>
                <p:cNvSpPr txBox="1"/>
                <p:nvPr/>
              </p:nvSpPr>
              <p:spPr>
                <a:xfrm>
                  <a:off x="7253437" y="6147088"/>
                  <a:ext cx="769303"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1600" b="1" i="1" u="none" strike="noStrike" cap="none" spc="0" normalizeH="0" baseline="0" smtClean="0">
                                <a:ln>
                                  <a:noFill/>
                                </a:ln>
                                <a:solidFill>
                                  <a:schemeClr val="bg2">
                                    <a:lumMod val="50000"/>
                                  </a:schemeClr>
                                </a:solidFill>
                                <a:effectLst/>
                                <a:uFillTx/>
                                <a:latin typeface="Cambria Math" panose="02040503050406030204" pitchFamily="18" charset="0"/>
                                <a:ea typeface="Century Gothic"/>
                                <a:cs typeface="Century Gothic"/>
                                <a:sym typeface="Century Gothic"/>
                              </a:rPr>
                            </m:ctrlPr>
                          </m:sSubPr>
                          <m:e>
                            <m:r>
                              <a:rPr kumimoji="0" lang="en-US" sz="1600" b="1" i="1" u="none" strike="noStrike" cap="none" spc="0" normalizeH="0" baseline="0" smtClean="0">
                                <a:ln>
                                  <a:noFill/>
                                </a:ln>
                                <a:solidFill>
                                  <a:schemeClr val="bg2">
                                    <a:lumMod val="50000"/>
                                  </a:schemeClr>
                                </a:solidFill>
                                <a:effectLst/>
                                <a:uFillTx/>
                                <a:latin typeface="Cambria Math" panose="02040503050406030204" pitchFamily="18" charset="0"/>
                                <a:ea typeface="Century Gothic"/>
                                <a:cs typeface="Century Gothic"/>
                                <a:sym typeface="Century Gothic"/>
                              </a:rPr>
                              <m:t>𝒏</m:t>
                            </m:r>
                          </m:e>
                          <m:sub>
                            <m:r>
                              <a:rPr kumimoji="0" lang="en-US" sz="1600" b="1" i="1" u="none" strike="noStrike" cap="none" spc="0" normalizeH="0" baseline="0" smtClean="0">
                                <a:ln>
                                  <a:noFill/>
                                </a:ln>
                                <a:solidFill>
                                  <a:schemeClr val="bg2">
                                    <a:lumMod val="50000"/>
                                  </a:schemeClr>
                                </a:solidFill>
                                <a:effectLst/>
                                <a:uFillTx/>
                                <a:latin typeface="Cambria Math" panose="02040503050406030204" pitchFamily="18" charset="0"/>
                                <a:ea typeface="Century Gothic"/>
                                <a:cs typeface="Century Gothic"/>
                                <a:sym typeface="Century Gothic"/>
                              </a:rPr>
                              <m:t>𝒆</m:t>
                            </m:r>
                          </m:sub>
                        </m:sSub>
                      </m:oMath>
                    </m:oMathPara>
                  </a14:m>
                  <a:endParaRPr kumimoji="0" lang="en-US" sz="1600" b="1" i="0" u="none" strike="noStrike" cap="none" spc="0" normalizeH="0" baseline="0" dirty="0">
                    <a:ln>
                      <a:noFill/>
                    </a:ln>
                    <a:solidFill>
                      <a:schemeClr val="bg2">
                        <a:lumMod val="50000"/>
                      </a:schemeClr>
                    </a:solidFill>
                    <a:effectLst/>
                    <a:uFillTx/>
                    <a:latin typeface="Century Gothic"/>
                    <a:ea typeface="Century Gothic"/>
                    <a:cs typeface="Century Gothic"/>
                    <a:sym typeface="Century Gothic"/>
                  </a:endParaRPr>
                </a:p>
              </p:txBody>
            </p:sp>
          </mc:Choice>
          <mc:Fallback xmlns="">
            <p:sp>
              <p:nvSpPr>
                <p:cNvPr id="32" name="TextBox 31">
                  <a:extLst>
                    <a:ext uri="{FF2B5EF4-FFF2-40B4-BE49-F238E27FC236}">
                      <a16:creationId xmlns:a16="http://schemas.microsoft.com/office/drawing/2014/main" id="{927BE308-8208-CE55-E6B3-9164312CEE4F}"/>
                    </a:ext>
                  </a:extLst>
                </p:cNvPr>
                <p:cNvSpPr txBox="1">
                  <a:spLocks noRot="1" noChangeAspect="1" noMove="1" noResize="1" noEditPoints="1" noAdjustHandles="1" noChangeArrowheads="1" noChangeShapeType="1" noTextEdit="1"/>
                </p:cNvSpPr>
                <p:nvPr/>
              </p:nvSpPr>
              <p:spPr>
                <a:xfrm>
                  <a:off x="7253437" y="6147088"/>
                  <a:ext cx="769303" cy="338552"/>
                </a:xfrm>
                <a:prstGeom prst="rect">
                  <a:avLst/>
                </a:prstGeom>
                <a:blipFill>
                  <a:blip r:embed="rId7"/>
                  <a:stretch>
                    <a:fillRect/>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E18BD363-82BC-A824-6CCE-0B581BB63DB6}"/>
                    </a:ext>
                  </a:extLst>
                </p:cNvPr>
                <p:cNvSpPr txBox="1"/>
                <p:nvPr/>
              </p:nvSpPr>
              <p:spPr>
                <a:xfrm>
                  <a:off x="5540990" y="4941049"/>
                  <a:ext cx="731203"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1600" b="1" i="1" u="none" strike="noStrike" cap="none" spc="0" normalizeH="0" baseline="0" smtClean="0">
                                <a:ln>
                                  <a:noFill/>
                                </a:ln>
                                <a:solidFill>
                                  <a:schemeClr val="bg2">
                                    <a:lumMod val="50000"/>
                                  </a:schemeClr>
                                </a:solidFill>
                                <a:effectLst/>
                                <a:uFillTx/>
                                <a:latin typeface="Cambria Math" panose="02040503050406030204" pitchFamily="18" charset="0"/>
                                <a:ea typeface="Century Gothic"/>
                                <a:cs typeface="Century Gothic"/>
                                <a:sym typeface="Century Gothic"/>
                              </a:rPr>
                            </m:ctrlPr>
                          </m:sSubPr>
                          <m:e>
                            <m:r>
                              <a:rPr kumimoji="0" lang="en-US" sz="1600" b="1" i="1" u="none" strike="noStrike" cap="none" spc="0" normalizeH="0" baseline="0" smtClean="0">
                                <a:ln>
                                  <a:noFill/>
                                </a:ln>
                                <a:solidFill>
                                  <a:schemeClr val="bg2">
                                    <a:lumMod val="50000"/>
                                  </a:schemeClr>
                                </a:solidFill>
                                <a:effectLst/>
                                <a:uFillTx/>
                                <a:latin typeface="Cambria Math" panose="02040503050406030204" pitchFamily="18" charset="0"/>
                                <a:ea typeface="Century Gothic"/>
                                <a:cs typeface="Century Gothic"/>
                                <a:sym typeface="Century Gothic"/>
                              </a:rPr>
                              <m:t>𝒏</m:t>
                            </m:r>
                          </m:e>
                          <m:sub>
                            <m:r>
                              <a:rPr kumimoji="0" lang="en-US" sz="1600" b="1" i="1" u="none" strike="noStrike" cap="none" spc="0" normalizeH="0" baseline="0" smtClean="0">
                                <a:ln>
                                  <a:noFill/>
                                </a:ln>
                                <a:solidFill>
                                  <a:schemeClr val="bg2">
                                    <a:lumMod val="50000"/>
                                  </a:schemeClr>
                                </a:solidFill>
                                <a:effectLst/>
                                <a:uFillTx/>
                                <a:latin typeface="Cambria Math" panose="02040503050406030204" pitchFamily="18" charset="0"/>
                                <a:ea typeface="Century Gothic"/>
                                <a:cs typeface="Century Gothic"/>
                                <a:sym typeface="Century Gothic"/>
                              </a:rPr>
                              <m:t>𝑮𝑾</m:t>
                            </m:r>
                          </m:sub>
                        </m:sSub>
                      </m:oMath>
                    </m:oMathPara>
                  </a14:m>
                  <a:endParaRPr kumimoji="0" lang="en-US" sz="1600" b="1" i="0" u="none" strike="noStrike" cap="none" spc="0" normalizeH="0" baseline="0" dirty="0">
                    <a:ln>
                      <a:noFill/>
                    </a:ln>
                    <a:solidFill>
                      <a:schemeClr val="bg2">
                        <a:lumMod val="50000"/>
                      </a:schemeClr>
                    </a:solidFill>
                    <a:effectLst/>
                    <a:uFillTx/>
                    <a:latin typeface="Century Gothic"/>
                    <a:ea typeface="Century Gothic"/>
                    <a:cs typeface="Century Gothic"/>
                    <a:sym typeface="Century Gothic"/>
                  </a:endParaRPr>
                </a:p>
              </p:txBody>
            </p:sp>
          </mc:Choice>
          <mc:Fallback xmlns="">
            <p:sp>
              <p:nvSpPr>
                <p:cNvPr id="33" name="TextBox 32">
                  <a:extLst>
                    <a:ext uri="{FF2B5EF4-FFF2-40B4-BE49-F238E27FC236}">
                      <a16:creationId xmlns:a16="http://schemas.microsoft.com/office/drawing/2014/main" id="{E18BD363-82BC-A824-6CCE-0B581BB63DB6}"/>
                    </a:ext>
                  </a:extLst>
                </p:cNvPr>
                <p:cNvSpPr txBox="1">
                  <a:spLocks noRot="1" noChangeAspect="1" noMove="1" noResize="1" noEditPoints="1" noAdjustHandles="1" noChangeArrowheads="1" noChangeShapeType="1" noTextEdit="1"/>
                </p:cNvSpPr>
                <p:nvPr/>
              </p:nvSpPr>
              <p:spPr>
                <a:xfrm>
                  <a:off x="5540990" y="4941049"/>
                  <a:ext cx="731203" cy="338552"/>
                </a:xfrm>
                <a:prstGeom prst="rect">
                  <a:avLst/>
                </a:prstGeom>
                <a:blipFill>
                  <a:blip r:embed="rId8"/>
                  <a:stretch>
                    <a:fillRect b="-3704"/>
                  </a:stretch>
                </a:blipFill>
                <a:ln w="12700" cap="flat">
                  <a:noFill/>
                  <a:miter lim="400000"/>
                </a:ln>
                <a:effectLst/>
              </p:spPr>
              <p:txBody>
                <a:bodyPr/>
                <a:lstStyle/>
                <a:p>
                  <a:r>
                    <a:rPr lang="en-US">
                      <a:noFill/>
                    </a:rPr>
                    <a:t> </a:t>
                  </a:r>
                </a:p>
              </p:txBody>
            </p:sp>
          </mc:Fallback>
        </mc:AlternateContent>
      </p:grpSp>
    </p:spTree>
    <p:extLst>
      <p:ext uri="{BB962C8B-B14F-4D97-AF65-F5344CB8AC3E}">
        <p14:creationId xmlns:p14="http://schemas.microsoft.com/office/powerpoint/2010/main" val="419111410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FE18EE-4734-FFBA-FB8D-BC655F273EF4}"/>
              </a:ext>
            </a:extLst>
          </p:cNvPr>
          <p:cNvSpPr>
            <a:spLocks noGrp="1"/>
          </p:cNvSpPr>
          <p:nvPr>
            <p:ph type="body" idx="1"/>
          </p:nvPr>
        </p:nvSpPr>
        <p:spPr>
          <a:xfrm>
            <a:off x="609600" y="1012045"/>
            <a:ext cx="11506199" cy="4754564"/>
          </a:xfrm>
        </p:spPr>
        <p:txBody>
          <a:bodyPr/>
          <a:lstStyle/>
          <a:p>
            <a:r>
              <a:rPr lang="en-US" dirty="0"/>
              <a:t>&gt;&gt;$B to build, &gt;&gt;$M/day to operate</a:t>
            </a:r>
          </a:p>
          <a:p>
            <a:r>
              <a:rPr lang="en-US" dirty="0"/>
              <a:t>~hundreds of control knobs, ~thousands of diagnostics (comparable to aircraft)</a:t>
            </a:r>
            <a:endParaRPr lang="en-US" i="1" dirty="0"/>
          </a:p>
        </p:txBody>
      </p:sp>
      <p:sp>
        <p:nvSpPr>
          <p:cNvPr id="3" name="Title 2">
            <a:extLst>
              <a:ext uri="{FF2B5EF4-FFF2-40B4-BE49-F238E27FC236}">
                <a16:creationId xmlns:a16="http://schemas.microsoft.com/office/drawing/2014/main" id="{AD44038E-9DA5-4379-A45B-5D968D7EBD4E}"/>
              </a:ext>
            </a:extLst>
          </p:cNvPr>
          <p:cNvSpPr>
            <a:spLocks noGrp="1"/>
          </p:cNvSpPr>
          <p:nvPr>
            <p:ph type="title"/>
          </p:nvPr>
        </p:nvSpPr>
        <p:spPr/>
        <p:txBody>
          <a:bodyPr>
            <a:normAutofit/>
          </a:bodyPr>
          <a:lstStyle/>
          <a:p>
            <a:r>
              <a:rPr lang="en-US" dirty="0"/>
              <a:t>Building and ”driving” a tokamak reactor is wildly complex</a:t>
            </a:r>
          </a:p>
        </p:txBody>
      </p:sp>
      <p:sp>
        <p:nvSpPr>
          <p:cNvPr id="4" name="Slide Number Placeholder 3">
            <a:extLst>
              <a:ext uri="{FF2B5EF4-FFF2-40B4-BE49-F238E27FC236}">
                <a16:creationId xmlns:a16="http://schemas.microsoft.com/office/drawing/2014/main" id="{F3247590-9153-FB36-7B8A-139B03401DF6}"/>
              </a:ext>
            </a:extLst>
          </p:cNvPr>
          <p:cNvSpPr>
            <a:spLocks noGrp="1"/>
          </p:cNvSpPr>
          <p:nvPr>
            <p:ph type="sldNum" sz="quarter" idx="2"/>
          </p:nvPr>
        </p:nvSpPr>
        <p:spPr/>
        <p:txBody>
          <a:bodyPr/>
          <a:lstStyle/>
          <a:p>
            <a:fld id="{86CB4B4D-7CA3-9044-876B-883B54F8677D}" type="slidenum">
              <a:rPr lang="en-US" smtClean="0"/>
              <a:t>13</a:t>
            </a:fld>
            <a:endParaRPr lang="en-US" dirty="0"/>
          </a:p>
        </p:txBody>
      </p:sp>
      <p:pic>
        <p:nvPicPr>
          <p:cNvPr id="2052" name="Picture 4" descr="Drawing of the ITER tokamak and integrated plant systems">
            <a:extLst>
              <a:ext uri="{FF2B5EF4-FFF2-40B4-BE49-F238E27FC236}">
                <a16:creationId xmlns:a16="http://schemas.microsoft.com/office/drawing/2014/main" id="{DBDE9182-1CF3-A7EB-AD70-F5F0CCCC781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2222" y="2881012"/>
            <a:ext cx="5503509" cy="269299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4AD637A0-96D0-B032-4940-83C4420EFB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88" y="1855571"/>
            <a:ext cx="5756354" cy="451560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6D6D41E-7FD3-06CD-65B4-A1F73E06F987}"/>
              </a:ext>
            </a:extLst>
          </p:cNvPr>
          <p:cNvSpPr txBox="1"/>
          <p:nvPr/>
        </p:nvSpPr>
        <p:spPr>
          <a:xfrm>
            <a:off x="8257365" y="1776920"/>
            <a:ext cx="294894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914400" rtl="0" fontAlgn="auto" latinLnBrk="0" hangingPunct="0">
              <a:lnSpc>
                <a:spcPct val="100000"/>
              </a:lnSpc>
              <a:spcBef>
                <a:spcPts val="0"/>
              </a:spcBef>
              <a:spcAft>
                <a:spcPts val="0"/>
              </a:spcAft>
              <a:buClrTx/>
              <a:buSzTx/>
              <a:buFontTx/>
              <a:buNone/>
              <a:tabLst/>
            </a:pPr>
            <a:r>
              <a:rPr kumimoji="0" lang="en-US" sz="1200" b="1" i="1" u="none" strike="noStrike" cap="none" spc="0" normalizeH="0" baseline="0" dirty="0">
                <a:ln>
                  <a:noFill/>
                </a:ln>
                <a:solidFill>
                  <a:srgbClr val="245253"/>
                </a:solidFill>
                <a:effectLst/>
                <a:uFillTx/>
                <a:latin typeface="Century Gothic"/>
                <a:ea typeface="Century Gothic"/>
                <a:cs typeface="Century Gothic"/>
                <a:sym typeface="Century Gothic"/>
              </a:rPr>
              <a:t>Humphreys 2015, </a:t>
            </a:r>
            <a:r>
              <a:rPr kumimoji="0" lang="en-US" sz="1200" b="1" i="1" u="none" strike="noStrike" cap="none" spc="0" normalizeH="0" baseline="0" dirty="0" err="1">
                <a:ln>
                  <a:noFill/>
                </a:ln>
                <a:solidFill>
                  <a:srgbClr val="245253"/>
                </a:solidFill>
                <a:effectLst/>
                <a:uFillTx/>
                <a:latin typeface="Century Gothic"/>
                <a:ea typeface="Century Gothic"/>
                <a:cs typeface="Century Gothic"/>
                <a:sym typeface="Century Gothic"/>
              </a:rPr>
              <a:t>PoP</a:t>
            </a:r>
            <a:r>
              <a:rPr kumimoji="0" lang="en-US" sz="1200" b="1" i="1" u="none" strike="noStrike" cap="none" spc="0" normalizeH="0" baseline="0" dirty="0">
                <a:ln>
                  <a:noFill/>
                </a:ln>
                <a:solidFill>
                  <a:srgbClr val="245253"/>
                </a:solidFill>
                <a:effectLst/>
                <a:uFillTx/>
                <a:latin typeface="Century Gothic"/>
                <a:ea typeface="Century Gothic"/>
                <a:cs typeface="Century Gothic"/>
                <a:sym typeface="Century Gothic"/>
              </a:rPr>
              <a:t> 22 021806</a:t>
            </a:r>
          </a:p>
        </p:txBody>
      </p:sp>
      <p:cxnSp>
        <p:nvCxnSpPr>
          <p:cNvPr id="8" name="Straight Connector 7">
            <a:extLst>
              <a:ext uri="{FF2B5EF4-FFF2-40B4-BE49-F238E27FC236}">
                <a16:creationId xmlns:a16="http://schemas.microsoft.com/office/drawing/2014/main" id="{84B935C8-44EB-73BD-7A6F-E912C5F9D091}"/>
              </a:ext>
            </a:extLst>
          </p:cNvPr>
          <p:cNvCxnSpPr>
            <a:cxnSpLocks/>
            <a:stCxn id="12" idx="1"/>
          </p:cNvCxnSpPr>
          <p:nvPr/>
        </p:nvCxnSpPr>
        <p:spPr>
          <a:xfrm flipH="1" flipV="1">
            <a:off x="5883442" y="2622884"/>
            <a:ext cx="2823617" cy="1180009"/>
          </a:xfrm>
          <a:prstGeom prst="line">
            <a:avLst/>
          </a:prstGeom>
          <a:ln w="76200">
            <a:solidFill>
              <a:srgbClr val="FFC000"/>
            </a:solidFill>
          </a:ln>
        </p:spPr>
        <p:style>
          <a:lnRef idx="1">
            <a:schemeClr val="accent2"/>
          </a:lnRef>
          <a:fillRef idx="0">
            <a:schemeClr val="accent2"/>
          </a:fillRef>
          <a:effectRef idx="0">
            <a:schemeClr val="accent2"/>
          </a:effectRef>
          <a:fontRef idx="minor">
            <a:schemeClr val="tx1"/>
          </a:fontRef>
        </p:style>
      </p:cxnSp>
      <p:sp>
        <p:nvSpPr>
          <p:cNvPr id="12" name="Chord 11">
            <a:extLst>
              <a:ext uri="{FF2B5EF4-FFF2-40B4-BE49-F238E27FC236}">
                <a16:creationId xmlns:a16="http://schemas.microsoft.com/office/drawing/2014/main" id="{600BF1F7-AF70-1499-89D2-145EF97F8B02}"/>
              </a:ext>
            </a:extLst>
          </p:cNvPr>
          <p:cNvSpPr/>
          <p:nvPr/>
        </p:nvSpPr>
        <p:spPr>
          <a:xfrm>
            <a:off x="8473014" y="3802471"/>
            <a:ext cx="495450" cy="553355"/>
          </a:xfrm>
          <a:prstGeom prst="chord">
            <a:avLst>
              <a:gd name="adj1" fmla="val 5607305"/>
              <a:gd name="adj2" fmla="val 16029899"/>
            </a:avLst>
          </a:prstGeom>
          <a:solidFill>
            <a:srgbClr val="FFC000"/>
          </a:solidFill>
          <a:ln w="25400" cap="flat">
            <a:solidFill>
              <a:srgbClr val="FFC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entury Gothic"/>
              <a:ea typeface="Century Gothic"/>
              <a:cs typeface="Century Gothic"/>
              <a:sym typeface="Century Gothic"/>
            </a:endParaRPr>
          </a:p>
        </p:txBody>
      </p:sp>
      <p:cxnSp>
        <p:nvCxnSpPr>
          <p:cNvPr id="9" name="Straight Connector 8">
            <a:extLst>
              <a:ext uri="{FF2B5EF4-FFF2-40B4-BE49-F238E27FC236}">
                <a16:creationId xmlns:a16="http://schemas.microsoft.com/office/drawing/2014/main" id="{60040278-0EF1-1E39-BEDF-825F58A4576A}"/>
              </a:ext>
            </a:extLst>
          </p:cNvPr>
          <p:cNvCxnSpPr>
            <a:cxnSpLocks/>
            <a:stCxn id="12" idx="0"/>
          </p:cNvCxnSpPr>
          <p:nvPr/>
        </p:nvCxnSpPr>
        <p:spPr>
          <a:xfrm flipH="1">
            <a:off x="5947610" y="4355199"/>
            <a:ext cx="2756462" cy="1218808"/>
          </a:xfrm>
          <a:prstGeom prst="line">
            <a:avLst/>
          </a:prstGeom>
          <a:ln w="76200">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48F49A76-5A14-A795-3E7C-E86C7B17DCB2}"/>
              </a:ext>
            </a:extLst>
          </p:cNvPr>
          <p:cNvCxnSpPr>
            <a:cxnSpLocks/>
            <a:endCxn id="12" idx="1"/>
          </p:cNvCxnSpPr>
          <p:nvPr/>
        </p:nvCxnSpPr>
        <p:spPr>
          <a:xfrm flipH="1" flipV="1">
            <a:off x="8707059" y="3802893"/>
            <a:ext cx="454958" cy="14288"/>
          </a:xfrm>
          <a:prstGeom prst="line">
            <a:avLst/>
          </a:prstGeom>
          <a:ln w="76200">
            <a:solidFill>
              <a:srgbClr val="FFC000"/>
            </a:solidFill>
          </a:ln>
        </p:spPr>
        <p:style>
          <a:lnRef idx="1">
            <a:schemeClr val="accent2"/>
          </a:lnRef>
          <a:fillRef idx="0">
            <a:schemeClr val="accent2"/>
          </a:fillRef>
          <a:effectRef idx="0">
            <a:schemeClr val="accent2"/>
          </a:effectRef>
          <a:fontRef idx="minor">
            <a:schemeClr val="tx1"/>
          </a:fontRef>
        </p:style>
      </p:cxnSp>
      <p:sp>
        <p:nvSpPr>
          <p:cNvPr id="33" name="Chord 32">
            <a:extLst>
              <a:ext uri="{FF2B5EF4-FFF2-40B4-BE49-F238E27FC236}">
                <a16:creationId xmlns:a16="http://schemas.microsoft.com/office/drawing/2014/main" id="{2C56A27B-F78B-F60E-D96C-91EF31F43341}"/>
              </a:ext>
            </a:extLst>
          </p:cNvPr>
          <p:cNvSpPr/>
          <p:nvPr/>
        </p:nvSpPr>
        <p:spPr>
          <a:xfrm rot="10800000">
            <a:off x="8895166" y="3789811"/>
            <a:ext cx="507133" cy="591184"/>
          </a:xfrm>
          <a:prstGeom prst="chord">
            <a:avLst>
              <a:gd name="adj1" fmla="val 5607305"/>
              <a:gd name="adj2" fmla="val 16029899"/>
            </a:avLst>
          </a:prstGeom>
          <a:solidFill>
            <a:srgbClr val="FFC000"/>
          </a:solidFill>
          <a:ln w="25400" cap="flat">
            <a:solidFill>
              <a:srgbClr val="FFC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entury Gothic"/>
              <a:ea typeface="Century Gothic"/>
              <a:cs typeface="Century Gothic"/>
              <a:sym typeface="Century Gothic"/>
            </a:endParaRPr>
          </a:p>
        </p:txBody>
      </p:sp>
      <p:cxnSp>
        <p:nvCxnSpPr>
          <p:cNvPr id="35" name="Straight Connector 34">
            <a:extLst>
              <a:ext uri="{FF2B5EF4-FFF2-40B4-BE49-F238E27FC236}">
                <a16:creationId xmlns:a16="http://schemas.microsoft.com/office/drawing/2014/main" id="{EC6399CA-0E7D-E9D0-D926-477A7ED80E53}"/>
              </a:ext>
            </a:extLst>
          </p:cNvPr>
          <p:cNvCxnSpPr>
            <a:cxnSpLocks/>
          </p:cNvCxnSpPr>
          <p:nvPr/>
        </p:nvCxnSpPr>
        <p:spPr>
          <a:xfrm flipH="1" flipV="1">
            <a:off x="8713297" y="4341314"/>
            <a:ext cx="454958" cy="14288"/>
          </a:xfrm>
          <a:prstGeom prst="line">
            <a:avLst/>
          </a:prstGeom>
          <a:ln w="76200">
            <a:solidFill>
              <a:srgbClr val="FFC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87463649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3940BC-3E2E-D205-BCB8-7AF344DC6CCE}"/>
              </a:ext>
            </a:extLst>
          </p:cNvPr>
          <p:cNvSpPr>
            <a:spLocks noGrp="1"/>
          </p:cNvSpPr>
          <p:nvPr>
            <p:ph type="title"/>
          </p:nvPr>
        </p:nvSpPr>
        <p:spPr/>
        <p:txBody>
          <a:bodyPr>
            <a:normAutofit/>
          </a:bodyPr>
          <a:lstStyle/>
          <a:p>
            <a:r>
              <a:rPr lang="en-US" dirty="0"/>
              <a:t>Add data from more machines: AUG data to enhance D3D predictions</a:t>
            </a:r>
          </a:p>
        </p:txBody>
      </p:sp>
      <p:sp>
        <p:nvSpPr>
          <p:cNvPr id="4" name="Slide Number Placeholder 3">
            <a:extLst>
              <a:ext uri="{FF2B5EF4-FFF2-40B4-BE49-F238E27FC236}">
                <a16:creationId xmlns:a16="http://schemas.microsoft.com/office/drawing/2014/main" id="{0E548847-DB6D-BBDE-BFD1-73CD26D25C39}"/>
              </a:ext>
            </a:extLst>
          </p:cNvPr>
          <p:cNvSpPr>
            <a:spLocks noGrp="1"/>
          </p:cNvSpPr>
          <p:nvPr>
            <p:ph type="sldNum" sz="quarter" idx="2"/>
          </p:nvPr>
        </p:nvSpPr>
        <p:spPr/>
        <p:txBody>
          <a:bodyPr/>
          <a:lstStyle/>
          <a:p>
            <a:fld id="{86CB4B4D-7CA3-9044-876B-883B54F8677D}" type="slidenum">
              <a:rPr lang="en-US" smtClean="0"/>
              <a:t>14</a:t>
            </a:fld>
            <a:endParaRPr lang="en-US" dirty="0"/>
          </a:p>
        </p:txBody>
      </p:sp>
      <p:pic>
        <p:nvPicPr>
          <p:cNvPr id="7174" name="Picture 6">
            <a:extLst>
              <a:ext uri="{FF2B5EF4-FFF2-40B4-BE49-F238E27FC236}">
                <a16:creationId xmlns:a16="http://schemas.microsoft.com/office/drawing/2014/main" id="{2B866715-0ADD-16D5-26B9-CF41BEF06E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79"/>
          <a:stretch/>
        </p:blipFill>
        <p:spPr bwMode="auto">
          <a:xfrm>
            <a:off x="93254" y="961381"/>
            <a:ext cx="4349664" cy="530573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992D5C0C-B828-3928-199D-2709D828426A}"/>
              </a:ext>
            </a:extLst>
          </p:cNvPr>
          <p:cNvSpPr txBox="1"/>
          <p:nvPr/>
        </p:nvSpPr>
        <p:spPr>
          <a:xfrm>
            <a:off x="1038624" y="6287414"/>
            <a:ext cx="3404294"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defTabSz="914400" rtl="0" fontAlgn="auto" latinLnBrk="0" hangingPunct="0">
              <a:lnSpc>
                <a:spcPct val="100000"/>
              </a:lnSpc>
              <a:spcBef>
                <a:spcPts val="0"/>
              </a:spcBef>
              <a:spcAft>
                <a:spcPts val="0"/>
              </a:spcAft>
              <a:buClrTx/>
              <a:buSzTx/>
              <a:buFontTx/>
              <a:buNone/>
              <a:tabLst/>
            </a:pPr>
            <a:r>
              <a:rPr kumimoji="0" lang="en-US" sz="1200" b="1" i="1" u="none" strike="noStrike" cap="none" spc="0" normalizeH="0" baseline="0" dirty="0">
                <a:ln>
                  <a:noFill/>
                </a:ln>
                <a:solidFill>
                  <a:srgbClr val="245253"/>
                </a:solidFill>
                <a:effectLst/>
                <a:uFillTx/>
                <a:latin typeface="Century Gothic"/>
                <a:ea typeface="Century Gothic"/>
                <a:cs typeface="Century Gothic"/>
                <a:sym typeface="Century Gothic"/>
              </a:rPr>
              <a:t>The main tokamaks in the world, </a:t>
            </a:r>
            <a:br>
              <a:rPr kumimoji="0" lang="en-US" sz="1200" b="1" i="1" u="none" strike="noStrike" cap="none" spc="0" normalizeH="0" baseline="0" dirty="0">
                <a:ln>
                  <a:noFill/>
                </a:ln>
                <a:solidFill>
                  <a:srgbClr val="245253"/>
                </a:solidFill>
                <a:effectLst/>
                <a:uFillTx/>
                <a:latin typeface="Century Gothic"/>
                <a:ea typeface="Century Gothic"/>
                <a:cs typeface="Century Gothic"/>
                <a:sym typeface="Century Gothic"/>
              </a:rPr>
            </a:br>
            <a:r>
              <a:rPr kumimoji="0" lang="en-US" sz="1200" b="1" i="1" u="none" strike="noStrike" cap="none" spc="0" normalizeH="0" baseline="0" dirty="0">
                <a:ln>
                  <a:noFill/>
                </a:ln>
                <a:solidFill>
                  <a:srgbClr val="245253"/>
                </a:solidFill>
                <a:effectLst/>
                <a:uFillTx/>
                <a:latin typeface="Century Gothic"/>
                <a:ea typeface="Century Gothic"/>
                <a:cs typeface="Century Gothic"/>
                <a:sym typeface="Century Gothic"/>
              </a:rPr>
              <a:t>French Atomic Energy Commission (CEA)</a:t>
            </a:r>
          </a:p>
        </p:txBody>
      </p:sp>
      <p:pic>
        <p:nvPicPr>
          <p:cNvPr id="7182" name="Picture 14">
            <a:extLst>
              <a:ext uri="{FF2B5EF4-FFF2-40B4-BE49-F238E27FC236}">
                <a16:creationId xmlns:a16="http://schemas.microsoft.com/office/drawing/2014/main" id="{F669F272-4750-4D83-633F-6CB7D8B2123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5084" t="5825" b="50197"/>
          <a:stretch/>
        </p:blipFill>
        <p:spPr bwMode="auto">
          <a:xfrm>
            <a:off x="10312400" y="961381"/>
            <a:ext cx="1879600" cy="165878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5462F591-8C01-8E73-883E-8F66A26DD6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6903" y="1330434"/>
            <a:ext cx="1544361" cy="920677"/>
          </a:xfrm>
          <a:prstGeom prst="rect">
            <a:avLst/>
          </a:prstGeom>
        </p:spPr>
      </p:pic>
      <p:pic>
        <p:nvPicPr>
          <p:cNvPr id="7184" name="Picture 16">
            <a:extLst>
              <a:ext uri="{FF2B5EF4-FFF2-40B4-BE49-F238E27FC236}">
                <a16:creationId xmlns:a16="http://schemas.microsoft.com/office/drawing/2014/main" id="{3EACDB67-BFCC-B4CC-C6C3-6D1F2481F2A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961" r="74333" b="4614"/>
          <a:stretch/>
        </p:blipFill>
        <p:spPr bwMode="auto">
          <a:xfrm>
            <a:off x="4551640" y="2654446"/>
            <a:ext cx="1961044" cy="34544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6">
            <a:extLst>
              <a:ext uri="{FF2B5EF4-FFF2-40B4-BE49-F238E27FC236}">
                <a16:creationId xmlns:a16="http://schemas.microsoft.com/office/drawing/2014/main" id="{E4B8232B-1092-D3EB-57A5-9E9C8B37CE9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7090" t="4961" r="49467" b="4614"/>
          <a:stretch/>
        </p:blipFill>
        <p:spPr bwMode="auto">
          <a:xfrm>
            <a:off x="6621406" y="2654446"/>
            <a:ext cx="1791136" cy="345440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a:extLst>
              <a:ext uri="{FF2B5EF4-FFF2-40B4-BE49-F238E27FC236}">
                <a16:creationId xmlns:a16="http://schemas.microsoft.com/office/drawing/2014/main" id="{A71E1667-9BB1-4AA5-4284-F598F6EB836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1956" t="4961" r="24601" b="4614"/>
          <a:stretch/>
        </p:blipFill>
        <p:spPr bwMode="auto">
          <a:xfrm>
            <a:off x="8521264" y="2654446"/>
            <a:ext cx="1791136" cy="345440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a:extLst>
              <a:ext uri="{FF2B5EF4-FFF2-40B4-BE49-F238E27FC236}">
                <a16:creationId xmlns:a16="http://schemas.microsoft.com/office/drawing/2014/main" id="{8CB90541-39F8-FEBB-5E72-5A8AEF444F3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5399" t="4961" b="4614"/>
          <a:stretch/>
        </p:blipFill>
        <p:spPr bwMode="auto">
          <a:xfrm>
            <a:off x="10312400" y="2654446"/>
            <a:ext cx="1879600" cy="3454401"/>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0838FE02-F8B3-4577-3044-23164F9335D5}"/>
              </a:ext>
            </a:extLst>
          </p:cNvPr>
          <p:cNvCxnSpPr>
            <a:cxnSpLocks/>
          </p:cNvCxnSpPr>
          <p:nvPr/>
        </p:nvCxnSpPr>
        <p:spPr>
          <a:xfrm flipH="1" flipV="1">
            <a:off x="8412542" y="2002971"/>
            <a:ext cx="502858" cy="184749"/>
          </a:xfrm>
          <a:prstGeom prst="straightConnector1">
            <a:avLst/>
          </a:prstGeom>
          <a:noFill/>
          <a:ln w="254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7" name="TextBox 6">
            <a:extLst>
              <a:ext uri="{FF2B5EF4-FFF2-40B4-BE49-F238E27FC236}">
                <a16:creationId xmlns:a16="http://schemas.microsoft.com/office/drawing/2014/main" id="{5DCB0936-1BE2-EF04-C7BB-3D1D13C0B4B5}"/>
              </a:ext>
            </a:extLst>
          </p:cNvPr>
          <p:cNvSpPr txBox="1"/>
          <p:nvPr/>
        </p:nvSpPr>
        <p:spPr>
          <a:xfrm>
            <a:off x="8915400" y="2144033"/>
            <a:ext cx="1153886"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245253"/>
                </a:solidFill>
                <a:effectLst/>
                <a:uFillTx/>
                <a:latin typeface="Century Gothic"/>
                <a:ea typeface="Century Gothic"/>
                <a:cs typeface="Century Gothic"/>
                <a:sym typeface="Century Gothic"/>
              </a:rPr>
              <a:t>Tungsten</a:t>
            </a:r>
          </a:p>
        </p:txBody>
      </p:sp>
      <p:cxnSp>
        <p:nvCxnSpPr>
          <p:cNvPr id="9" name="Straight Arrow Connector 8">
            <a:extLst>
              <a:ext uri="{FF2B5EF4-FFF2-40B4-BE49-F238E27FC236}">
                <a16:creationId xmlns:a16="http://schemas.microsoft.com/office/drawing/2014/main" id="{7F32C802-F5CF-53C2-FD48-18551F828D9B}"/>
              </a:ext>
            </a:extLst>
          </p:cNvPr>
          <p:cNvCxnSpPr>
            <a:cxnSpLocks/>
          </p:cNvCxnSpPr>
          <p:nvPr/>
        </p:nvCxnSpPr>
        <p:spPr>
          <a:xfrm flipH="1">
            <a:off x="8412542" y="1395635"/>
            <a:ext cx="502858" cy="171657"/>
          </a:xfrm>
          <a:prstGeom prst="straightConnector1">
            <a:avLst/>
          </a:prstGeom>
          <a:noFill/>
          <a:ln w="254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3" name="TextBox 12">
            <a:extLst>
              <a:ext uri="{FF2B5EF4-FFF2-40B4-BE49-F238E27FC236}">
                <a16:creationId xmlns:a16="http://schemas.microsoft.com/office/drawing/2014/main" id="{E08EFB0C-6A0B-0184-BCA2-CBF6F2ED1AFF}"/>
              </a:ext>
            </a:extLst>
          </p:cNvPr>
          <p:cNvSpPr txBox="1"/>
          <p:nvPr/>
        </p:nvSpPr>
        <p:spPr>
          <a:xfrm>
            <a:off x="8915400" y="1206773"/>
            <a:ext cx="1153886"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245253"/>
                </a:solidFill>
                <a:effectLst/>
                <a:uFillTx/>
                <a:latin typeface="Century Gothic"/>
                <a:ea typeface="Century Gothic"/>
                <a:cs typeface="Century Gothic"/>
                <a:sym typeface="Century Gothic"/>
              </a:rPr>
              <a:t>Carbon</a:t>
            </a:r>
          </a:p>
        </p:txBody>
      </p:sp>
    </p:spTree>
    <p:extLst>
      <p:ext uri="{BB962C8B-B14F-4D97-AF65-F5344CB8AC3E}">
        <p14:creationId xmlns:p14="http://schemas.microsoft.com/office/powerpoint/2010/main" val="173947375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15B0CA-3945-C8F9-AFF9-6206FB6ADAEA}"/>
              </a:ext>
            </a:extLst>
          </p:cNvPr>
          <p:cNvSpPr>
            <a:spLocks noGrp="1"/>
          </p:cNvSpPr>
          <p:nvPr>
            <p:ph type="body" idx="1"/>
          </p:nvPr>
        </p:nvSpPr>
        <p:spPr>
          <a:xfrm>
            <a:off x="134462" y="1006318"/>
            <a:ext cx="5814646" cy="4651532"/>
          </a:xfrm>
        </p:spPr>
        <p:txBody>
          <a:bodyPr>
            <a:noAutofit/>
          </a:bodyPr>
          <a:lstStyle/>
          <a:p>
            <a:pPr marL="0" indent="0">
              <a:buNone/>
            </a:pPr>
            <a:r>
              <a:rPr lang="en-US" sz="1700" dirty="0"/>
              <a:t>Experiment goal: reproduce and improve an experiment from 10 years before</a:t>
            </a:r>
          </a:p>
          <a:p>
            <a:endParaRPr lang="en-US" sz="1700" dirty="0"/>
          </a:p>
          <a:p>
            <a:pPr marL="0" indent="0">
              <a:buNone/>
            </a:pPr>
            <a:r>
              <a:rPr lang="en-US" sz="1700" dirty="0"/>
              <a:t>“Many shots had MHD modes at 3 s… to try to improve that we changed Electron Cyclotron Heating deposition (180639-180642), and go to lower (180643-180646) and higher (180647) plasma current… none of which were successful.</a:t>
            </a:r>
          </a:p>
          <a:p>
            <a:endParaRPr lang="en-US" sz="1700" dirty="0"/>
          </a:p>
          <a:p>
            <a:pPr marL="0" indent="0">
              <a:buNone/>
            </a:pPr>
            <a:r>
              <a:rPr lang="en-US" sz="1700" dirty="0"/>
              <a:t>We also tried lowering the voltage on the off-axis beams (180645) to get rid of the </a:t>
            </a:r>
            <a:r>
              <a:rPr lang="en-US" sz="1700" dirty="0" err="1"/>
              <a:t>bursty</a:t>
            </a:r>
            <a:r>
              <a:rPr lang="en-US" sz="1700" dirty="0"/>
              <a:t> modes and moving the </a:t>
            </a:r>
            <a:r>
              <a:rPr lang="en-US" sz="1700" dirty="0" err="1"/>
              <a:t>BetaN</a:t>
            </a:r>
            <a:r>
              <a:rPr lang="en-US" sz="1700" dirty="0"/>
              <a:t> ramp earlier (180646.)”</a:t>
            </a:r>
          </a:p>
          <a:p>
            <a:endParaRPr lang="en-US" sz="1700" dirty="0"/>
          </a:p>
          <a:p>
            <a:pPr marL="0" indent="0">
              <a:buNone/>
            </a:pPr>
            <a:r>
              <a:rPr lang="en-US" sz="1700" dirty="0"/>
              <a:t>Ultimately, got “good reproduction of 133103, but no significant improvement”</a:t>
            </a:r>
          </a:p>
        </p:txBody>
      </p:sp>
      <p:sp>
        <p:nvSpPr>
          <p:cNvPr id="3" name="Title 2">
            <a:extLst>
              <a:ext uri="{FF2B5EF4-FFF2-40B4-BE49-F238E27FC236}">
                <a16:creationId xmlns:a16="http://schemas.microsoft.com/office/drawing/2014/main" id="{2CB42CB5-CC7E-F2FB-2741-41BEDF30EC2B}"/>
              </a:ext>
            </a:extLst>
          </p:cNvPr>
          <p:cNvSpPr>
            <a:spLocks noGrp="1"/>
          </p:cNvSpPr>
          <p:nvPr>
            <p:ph type="title"/>
          </p:nvPr>
        </p:nvSpPr>
        <p:spPr/>
        <p:txBody>
          <a:bodyPr/>
          <a:lstStyle/>
          <a:p>
            <a:r>
              <a:rPr lang="en-US" dirty="0"/>
              <a:t>Reproducing and improving a discharge by trial-and-error</a:t>
            </a:r>
          </a:p>
        </p:txBody>
      </p:sp>
      <p:sp>
        <p:nvSpPr>
          <p:cNvPr id="4" name="Slide Number Placeholder 3">
            <a:extLst>
              <a:ext uri="{FF2B5EF4-FFF2-40B4-BE49-F238E27FC236}">
                <a16:creationId xmlns:a16="http://schemas.microsoft.com/office/drawing/2014/main" id="{D66FFF84-C15F-2510-B3E2-A0C5DC3E22A0}"/>
              </a:ext>
            </a:extLst>
          </p:cNvPr>
          <p:cNvSpPr>
            <a:spLocks noGrp="1"/>
          </p:cNvSpPr>
          <p:nvPr>
            <p:ph type="sldNum" sz="quarter" idx="2"/>
          </p:nvPr>
        </p:nvSpPr>
        <p:spPr/>
        <p:txBody>
          <a:bodyPr/>
          <a:lstStyle/>
          <a:p>
            <a:fld id="{86CB4B4D-7CA3-9044-876B-883B54F8677D}" type="slidenum">
              <a:rPr lang="en-US" smtClean="0"/>
              <a:t>15</a:t>
            </a:fld>
            <a:endParaRPr lang="en-US" dirty="0"/>
          </a:p>
        </p:txBody>
      </p:sp>
      <p:sp>
        <p:nvSpPr>
          <p:cNvPr id="7" name="Text Placeholder 1">
            <a:extLst>
              <a:ext uri="{FF2B5EF4-FFF2-40B4-BE49-F238E27FC236}">
                <a16:creationId xmlns:a16="http://schemas.microsoft.com/office/drawing/2014/main" id="{ADFB1BDE-F389-EE80-583A-2842C4888EF8}"/>
              </a:ext>
            </a:extLst>
          </p:cNvPr>
          <p:cNvSpPr txBox="1">
            <a:spLocks/>
          </p:cNvSpPr>
          <p:nvPr/>
        </p:nvSpPr>
        <p:spPr>
          <a:xfrm>
            <a:off x="1193800" y="5611251"/>
            <a:ext cx="9804400" cy="9202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342890" marR="0" indent="-342890"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1pPr>
            <a:lvl2pPr marL="774681" marR="0" indent="-3174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2pPr>
            <a:lvl3pPr marL="1342991" marR="0" indent="-42861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3pPr>
            <a:lvl4pPr marL="1600159"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4pPr>
            <a:lvl5pPr marL="2057349"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5pPr>
            <a:lvl6pPr marL="2514537"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6pPr>
            <a:lvl7pPr marL="2971725"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7pPr>
            <a:lvl8pPr marL="3428913"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8pPr>
            <a:lvl9pPr marL="3886103"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9pPr>
          </a:lstStyle>
          <a:p>
            <a:pPr marL="0" indent="0" algn="ctr" hangingPunct="1">
              <a:buNone/>
            </a:pPr>
            <a:r>
              <a:rPr lang="en-US" dirty="0"/>
              <a:t>Human operators combine simulations, heuristics, and experience to achieve desired state by trial-and-error</a:t>
            </a:r>
          </a:p>
        </p:txBody>
      </p:sp>
      <p:pic>
        <p:nvPicPr>
          <p:cNvPr id="5" name="Picture 4" descr="DIII-D Control Room in San Diego, CA">
            <a:extLst>
              <a:ext uri="{FF2B5EF4-FFF2-40B4-BE49-F238E27FC236}">
                <a16:creationId xmlns:a16="http://schemas.microsoft.com/office/drawing/2014/main" id="{598D10E2-9CE4-656B-3780-8AA474A3FA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2456" y="1226632"/>
            <a:ext cx="5814646" cy="386835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1AF4223-0BE0-B58C-059C-7BA4E2A007D6}"/>
              </a:ext>
            </a:extLst>
          </p:cNvPr>
          <p:cNvSpPr txBox="1"/>
          <p:nvPr/>
        </p:nvSpPr>
        <p:spPr>
          <a:xfrm>
            <a:off x="8959779" y="5106792"/>
            <a:ext cx="294894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914400" rtl="0" fontAlgn="auto" latinLnBrk="0" hangingPunct="0">
              <a:lnSpc>
                <a:spcPct val="100000"/>
              </a:lnSpc>
              <a:spcBef>
                <a:spcPts val="0"/>
              </a:spcBef>
              <a:spcAft>
                <a:spcPts val="0"/>
              </a:spcAft>
              <a:buClrTx/>
              <a:buSzTx/>
              <a:buFontTx/>
              <a:buNone/>
              <a:tabLst/>
            </a:pPr>
            <a:r>
              <a:rPr kumimoji="0" lang="en-US" sz="1200" b="1" i="1" u="none" strike="noStrike" cap="none" spc="0" normalizeH="0" baseline="0" dirty="0">
                <a:ln>
                  <a:noFill/>
                </a:ln>
                <a:solidFill>
                  <a:srgbClr val="245253"/>
                </a:solidFill>
                <a:effectLst/>
                <a:uFillTx/>
                <a:latin typeface="Century Gothic"/>
                <a:ea typeface="Century Gothic"/>
                <a:cs typeface="Century Gothic"/>
                <a:sym typeface="Century Gothic"/>
              </a:rPr>
              <a:t>DIII-D Tokamak Control Room</a:t>
            </a:r>
          </a:p>
        </p:txBody>
      </p:sp>
      <p:cxnSp>
        <p:nvCxnSpPr>
          <p:cNvPr id="10" name="Straight Connector 9">
            <a:extLst>
              <a:ext uri="{FF2B5EF4-FFF2-40B4-BE49-F238E27FC236}">
                <a16:creationId xmlns:a16="http://schemas.microsoft.com/office/drawing/2014/main" id="{F2F4C1C9-6182-9743-DC28-890CE82ED4E7}"/>
              </a:ext>
            </a:extLst>
          </p:cNvPr>
          <p:cNvCxnSpPr>
            <a:cxnSpLocks/>
            <a:stCxn id="32" idx="1"/>
          </p:cNvCxnSpPr>
          <p:nvPr/>
        </p:nvCxnSpPr>
        <p:spPr>
          <a:xfrm flipV="1">
            <a:off x="7399257" y="1571797"/>
            <a:ext cx="341451" cy="1550562"/>
          </a:xfrm>
          <a:prstGeom prst="line">
            <a:avLst/>
          </a:prstGeom>
          <a:noFill/>
          <a:ln w="762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1" name="Straight Connector 10">
            <a:extLst>
              <a:ext uri="{FF2B5EF4-FFF2-40B4-BE49-F238E27FC236}">
                <a16:creationId xmlns:a16="http://schemas.microsoft.com/office/drawing/2014/main" id="{D4EFCC93-16D6-80C0-B742-E4C62FD2EB04}"/>
              </a:ext>
            </a:extLst>
          </p:cNvPr>
          <p:cNvCxnSpPr>
            <a:cxnSpLocks/>
            <a:stCxn id="32" idx="1"/>
          </p:cNvCxnSpPr>
          <p:nvPr/>
        </p:nvCxnSpPr>
        <p:spPr>
          <a:xfrm>
            <a:off x="7399257" y="3122359"/>
            <a:ext cx="341451" cy="1627461"/>
          </a:xfrm>
          <a:prstGeom prst="line">
            <a:avLst/>
          </a:prstGeom>
          <a:noFill/>
          <a:ln w="762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pic>
        <p:nvPicPr>
          <p:cNvPr id="21" name="Picture 20" descr="A screenshot of a computer&#10;&#10;Description automatically generated">
            <a:extLst>
              <a:ext uri="{FF2B5EF4-FFF2-40B4-BE49-F238E27FC236}">
                <a16:creationId xmlns:a16="http://schemas.microsoft.com/office/drawing/2014/main" id="{3B02C1EE-75F0-BFA5-F720-5CA87F3B4E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0708" y="1441165"/>
            <a:ext cx="4418478" cy="3402977"/>
          </a:xfrm>
          <a:prstGeom prst="rect">
            <a:avLst/>
          </a:prstGeom>
        </p:spPr>
      </p:pic>
      <p:pic>
        <p:nvPicPr>
          <p:cNvPr id="32" name="Picture 31" descr="A screenshot of a computer&#10;&#10;Description automatically generated">
            <a:extLst>
              <a:ext uri="{FF2B5EF4-FFF2-40B4-BE49-F238E27FC236}">
                <a16:creationId xmlns:a16="http://schemas.microsoft.com/office/drawing/2014/main" id="{CA118F3F-195B-AB8E-58FA-8078B3FFA6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100720">
            <a:off x="7393099" y="3067174"/>
            <a:ext cx="242343" cy="186645"/>
          </a:xfrm>
          <a:prstGeom prst="rect">
            <a:avLst/>
          </a:prstGeom>
          <a:ln w="38100">
            <a:solidFill>
              <a:srgbClr val="0070C0"/>
            </a:solidFill>
          </a:ln>
        </p:spPr>
      </p:pic>
      <p:sp>
        <p:nvSpPr>
          <p:cNvPr id="35" name="TextBox 34">
            <a:extLst>
              <a:ext uri="{FF2B5EF4-FFF2-40B4-BE49-F238E27FC236}">
                <a16:creationId xmlns:a16="http://schemas.microsoft.com/office/drawing/2014/main" id="{BC68318F-A6B5-59CF-1003-F0D089ED1072}"/>
              </a:ext>
            </a:extLst>
          </p:cNvPr>
          <p:cNvSpPr txBox="1"/>
          <p:nvPr/>
        </p:nvSpPr>
        <p:spPr>
          <a:xfrm>
            <a:off x="8512631" y="5348814"/>
            <a:ext cx="339608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914400" rtl="0" fontAlgn="auto" latinLnBrk="0" hangingPunct="0">
              <a:lnSpc>
                <a:spcPct val="100000"/>
              </a:lnSpc>
              <a:spcBef>
                <a:spcPts val="0"/>
              </a:spcBef>
              <a:spcAft>
                <a:spcPts val="0"/>
              </a:spcAft>
              <a:buClrTx/>
              <a:buSzTx/>
              <a:buFontTx/>
              <a:buNone/>
              <a:tabLst/>
            </a:pPr>
            <a:r>
              <a:rPr kumimoji="0" lang="en-US" sz="1200" b="1" i="1" u="none" strike="noStrike" cap="none" spc="0" normalizeH="0" baseline="0" dirty="0">
                <a:ln>
                  <a:noFill/>
                </a:ln>
                <a:solidFill>
                  <a:srgbClr val="245253"/>
                </a:solidFill>
                <a:effectLst/>
                <a:uFillTx/>
                <a:latin typeface="Century Gothic"/>
                <a:ea typeface="Century Gothic"/>
                <a:cs typeface="Century Gothic"/>
                <a:sym typeface="Century Gothic"/>
              </a:rPr>
              <a:t>Nik Logan’s “overview” scope</a:t>
            </a:r>
          </a:p>
        </p:txBody>
      </p:sp>
      <p:pic>
        <p:nvPicPr>
          <p:cNvPr id="4098" name="Picture 2">
            <a:extLst>
              <a:ext uri="{FF2B5EF4-FFF2-40B4-BE49-F238E27FC236}">
                <a16:creationId xmlns:a16="http://schemas.microsoft.com/office/drawing/2014/main" id="{44193BF5-FFDB-F462-7A08-6E900FE703E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85375" y="771891"/>
            <a:ext cx="1867060" cy="1183716"/>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426886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49B6484B-F356-B8BD-ED95-74CD858949C3}"/>
                  </a:ext>
                </a:extLst>
              </p:cNvPr>
              <p:cNvSpPr>
                <a:spLocks noGrp="1"/>
              </p:cNvSpPr>
              <p:nvPr>
                <p:ph type="body" idx="1"/>
              </p:nvPr>
            </p:nvSpPr>
            <p:spPr>
              <a:xfrm>
                <a:off x="294348" y="1306138"/>
                <a:ext cx="7550813" cy="2888751"/>
              </a:xfrm>
            </p:spPr>
            <p:txBody>
              <a:bodyPr>
                <a:normAutofit/>
              </a:bodyPr>
              <a:lstStyle/>
              <a:p>
                <a:r>
                  <a:rPr lang="en-US" dirty="0"/>
                  <a:t>Consider ITER commissioning: using data up to now, predict next shot</a:t>
                </a:r>
              </a:p>
              <a:p>
                <a:pPr lvl="1"/>
                <a:r>
                  <a:rPr lang="en-US" dirty="0"/>
                  <a:t>No improvement from including AUG data</a:t>
                </a:r>
              </a:p>
              <a:p>
                <a:r>
                  <a:rPr lang="en-US" dirty="0"/>
                  <a:t>“Constant prediction” for reference</a:t>
                </a:r>
              </a:p>
              <a:p>
                <a:r>
                  <a:rPr lang="en-US" dirty="0"/>
                  <a:t>Time-dependent vs steady-state trajectories</a:t>
                </a:r>
              </a:p>
              <a:p>
                <a:pPr lvl="1"/>
                <a:r>
                  <a:rPr lang="en-US" dirty="0"/>
                  <a:t>Based on </a:t>
                </a:r>
                <a14:m>
                  <m:oMath xmlns:m="http://schemas.openxmlformats.org/officeDocument/2006/math">
                    <m:r>
                      <a:rPr lang="en-US" b="1" i="0" smtClean="0">
                        <a:latin typeface="Cambria Math" panose="02040503050406030204" pitchFamily="18" charset="0"/>
                      </a:rPr>
                      <m:t>𝚫</m:t>
                    </m:r>
                    <m:sSub>
                      <m:sSubPr>
                        <m:ctrlPr>
                          <a:rPr lang="en-US" b="1" i="1" smtClean="0">
                            <a:latin typeface="Cambria Math" panose="02040503050406030204" pitchFamily="18" charset="0"/>
                          </a:rPr>
                        </m:ctrlPr>
                      </m:sSubPr>
                      <m:e>
                        <m:r>
                          <a:rPr lang="en-US" b="1" i="0" smtClean="0">
                            <a:latin typeface="Cambria Math" panose="02040503050406030204" pitchFamily="18" charset="0"/>
                          </a:rPr>
                          <m:t>𝐏</m:t>
                        </m:r>
                      </m:e>
                      <m:sub>
                        <m:r>
                          <a:rPr lang="en-US" b="1" i="0" smtClean="0">
                            <a:latin typeface="Cambria Math" panose="02040503050406030204" pitchFamily="18" charset="0"/>
                          </a:rPr>
                          <m:t>𝐢𝐧𝐣</m:t>
                        </m:r>
                      </m:sub>
                    </m:sSub>
                    <m:r>
                      <a:rPr lang="en-US" b="1" i="0" smtClean="0">
                        <a:latin typeface="Cambria Math" panose="02040503050406030204" pitchFamily="18" charset="0"/>
                      </a:rPr>
                      <m:t>&gt;</m:t>
                    </m:r>
                    <m:r>
                      <a:rPr lang="en-US" b="1" i="0" smtClean="0">
                        <a:latin typeface="Cambria Math" panose="02040503050406030204" pitchFamily="18" charset="0"/>
                      </a:rPr>
                      <m:t>𝟓𝟎𝟎𝐤𝐖</m:t>
                    </m:r>
                  </m:oMath>
                </a14:m>
                <a:endParaRPr lang="en-US" dirty="0"/>
              </a:p>
              <a:p>
                <a:r>
                  <a:rPr lang="en-US" dirty="0"/>
                  <a:t>UPSHOT: don’t skimp on ITER pre-operation phase</a:t>
                </a:r>
              </a:p>
            </p:txBody>
          </p:sp>
        </mc:Choice>
        <mc:Fallback xmlns="">
          <p:sp>
            <p:nvSpPr>
              <p:cNvPr id="2" name="Text Placeholder 1">
                <a:extLst>
                  <a:ext uri="{FF2B5EF4-FFF2-40B4-BE49-F238E27FC236}">
                    <a16:creationId xmlns:a16="http://schemas.microsoft.com/office/drawing/2014/main" id="{49B6484B-F356-B8BD-ED95-74CD858949C3}"/>
                  </a:ext>
                </a:extLst>
              </p:cNvPr>
              <p:cNvSpPr>
                <a:spLocks noGrp="1" noRot="1" noChangeAspect="1" noMove="1" noResize="1" noEditPoints="1" noAdjustHandles="1" noChangeArrowheads="1" noChangeShapeType="1" noTextEdit="1"/>
              </p:cNvSpPr>
              <p:nvPr>
                <p:ph type="body" idx="1"/>
              </p:nvPr>
            </p:nvSpPr>
            <p:spPr>
              <a:xfrm>
                <a:off x="294348" y="1306138"/>
                <a:ext cx="7550813" cy="2888751"/>
              </a:xfrm>
              <a:blipFill>
                <a:blip r:embed="rId3"/>
                <a:stretch>
                  <a:fillRect l="-1291" t="-1055"/>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813940BC-3E2E-D205-BCB8-7AF344DC6CCE}"/>
              </a:ext>
            </a:extLst>
          </p:cNvPr>
          <p:cNvSpPr>
            <a:spLocks noGrp="1"/>
          </p:cNvSpPr>
          <p:nvPr>
            <p:ph type="title"/>
          </p:nvPr>
        </p:nvSpPr>
        <p:spPr/>
        <p:txBody>
          <a:bodyPr>
            <a:normAutofit/>
          </a:bodyPr>
          <a:lstStyle/>
          <a:p>
            <a:r>
              <a:rPr lang="en-US" dirty="0"/>
              <a:t>Add data from more machines: does not improve performance</a:t>
            </a:r>
          </a:p>
        </p:txBody>
      </p:sp>
      <p:sp>
        <p:nvSpPr>
          <p:cNvPr id="4" name="Slide Number Placeholder 3">
            <a:extLst>
              <a:ext uri="{FF2B5EF4-FFF2-40B4-BE49-F238E27FC236}">
                <a16:creationId xmlns:a16="http://schemas.microsoft.com/office/drawing/2014/main" id="{0E548847-DB6D-BBDE-BFD1-73CD26D25C39}"/>
              </a:ext>
            </a:extLst>
          </p:cNvPr>
          <p:cNvSpPr>
            <a:spLocks noGrp="1"/>
          </p:cNvSpPr>
          <p:nvPr>
            <p:ph type="sldNum" sz="quarter" idx="2"/>
          </p:nvPr>
        </p:nvSpPr>
        <p:spPr/>
        <p:txBody>
          <a:bodyPr/>
          <a:lstStyle/>
          <a:p>
            <a:fld id="{86CB4B4D-7CA3-9044-876B-883B54F8677D}" type="slidenum">
              <a:rPr lang="en-US" smtClean="0"/>
              <a:t>16</a:t>
            </a:fld>
            <a:endParaRPr lang="en-US" dirty="0"/>
          </a:p>
        </p:txBody>
      </p:sp>
      <p:grpSp>
        <p:nvGrpSpPr>
          <p:cNvPr id="5" name="Group 4">
            <a:extLst>
              <a:ext uri="{FF2B5EF4-FFF2-40B4-BE49-F238E27FC236}">
                <a16:creationId xmlns:a16="http://schemas.microsoft.com/office/drawing/2014/main" id="{E8775F2F-944D-AED8-57E4-42B9317ED571}"/>
              </a:ext>
            </a:extLst>
          </p:cNvPr>
          <p:cNvGrpSpPr/>
          <p:nvPr/>
        </p:nvGrpSpPr>
        <p:grpSpPr>
          <a:xfrm>
            <a:off x="182723" y="5276090"/>
            <a:ext cx="6216315" cy="857603"/>
            <a:chOff x="239485" y="5428346"/>
            <a:chExt cx="6216315" cy="857603"/>
          </a:xfrm>
        </p:grpSpPr>
        <p:cxnSp>
          <p:nvCxnSpPr>
            <p:cNvPr id="7" name="Straight Connector 6">
              <a:extLst>
                <a:ext uri="{FF2B5EF4-FFF2-40B4-BE49-F238E27FC236}">
                  <a16:creationId xmlns:a16="http://schemas.microsoft.com/office/drawing/2014/main" id="{BAF5E7D2-0A95-4D08-E6A4-A2A2EAF43A98}"/>
                </a:ext>
              </a:extLst>
            </p:cNvPr>
            <p:cNvCxnSpPr>
              <a:cxnSpLocks/>
            </p:cNvCxnSpPr>
            <p:nvPr/>
          </p:nvCxnSpPr>
          <p:spPr>
            <a:xfrm flipV="1">
              <a:off x="239485" y="5428346"/>
              <a:ext cx="0" cy="275772"/>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AECAFE62-4A9B-9850-2EBA-7DDD7E10160A}"/>
                </a:ext>
              </a:extLst>
            </p:cNvPr>
            <p:cNvCxnSpPr>
              <a:cxnSpLocks/>
            </p:cNvCxnSpPr>
            <p:nvPr/>
          </p:nvCxnSpPr>
          <p:spPr>
            <a:xfrm flipV="1">
              <a:off x="653906" y="5428346"/>
              <a:ext cx="0" cy="275772"/>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9" name="Straight Connector 8">
              <a:extLst>
                <a:ext uri="{FF2B5EF4-FFF2-40B4-BE49-F238E27FC236}">
                  <a16:creationId xmlns:a16="http://schemas.microsoft.com/office/drawing/2014/main" id="{EB37BE9D-35B7-2D6E-942D-B268B3D12CD6}"/>
                </a:ext>
              </a:extLst>
            </p:cNvPr>
            <p:cNvCxnSpPr>
              <a:cxnSpLocks/>
            </p:cNvCxnSpPr>
            <p:nvPr/>
          </p:nvCxnSpPr>
          <p:spPr>
            <a:xfrm flipV="1">
              <a:off x="1068327" y="5428346"/>
              <a:ext cx="0" cy="275772"/>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0" name="Straight Connector 9">
              <a:extLst>
                <a:ext uri="{FF2B5EF4-FFF2-40B4-BE49-F238E27FC236}">
                  <a16:creationId xmlns:a16="http://schemas.microsoft.com/office/drawing/2014/main" id="{28F6A9AA-2751-0BF0-E178-F6673EA331F3}"/>
                </a:ext>
              </a:extLst>
            </p:cNvPr>
            <p:cNvCxnSpPr>
              <a:cxnSpLocks/>
            </p:cNvCxnSpPr>
            <p:nvPr/>
          </p:nvCxnSpPr>
          <p:spPr>
            <a:xfrm flipV="1">
              <a:off x="1482748" y="5428346"/>
              <a:ext cx="0" cy="275772"/>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1" name="Straight Connector 10">
              <a:extLst>
                <a:ext uri="{FF2B5EF4-FFF2-40B4-BE49-F238E27FC236}">
                  <a16:creationId xmlns:a16="http://schemas.microsoft.com/office/drawing/2014/main" id="{836911EF-F8C5-FE72-4DC9-932F90F66EB2}"/>
                </a:ext>
              </a:extLst>
            </p:cNvPr>
            <p:cNvCxnSpPr>
              <a:cxnSpLocks/>
            </p:cNvCxnSpPr>
            <p:nvPr/>
          </p:nvCxnSpPr>
          <p:spPr>
            <a:xfrm flipV="1">
              <a:off x="1897169" y="5428346"/>
              <a:ext cx="0" cy="275772"/>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2" name="Straight Connector 11">
              <a:extLst>
                <a:ext uri="{FF2B5EF4-FFF2-40B4-BE49-F238E27FC236}">
                  <a16:creationId xmlns:a16="http://schemas.microsoft.com/office/drawing/2014/main" id="{C82EED0B-767A-9552-FDCE-624CCA0122E0}"/>
                </a:ext>
              </a:extLst>
            </p:cNvPr>
            <p:cNvCxnSpPr>
              <a:cxnSpLocks/>
            </p:cNvCxnSpPr>
            <p:nvPr/>
          </p:nvCxnSpPr>
          <p:spPr>
            <a:xfrm flipV="1">
              <a:off x="2311590" y="5428346"/>
              <a:ext cx="0" cy="275772"/>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3" name="Straight Connector 12">
              <a:extLst>
                <a:ext uri="{FF2B5EF4-FFF2-40B4-BE49-F238E27FC236}">
                  <a16:creationId xmlns:a16="http://schemas.microsoft.com/office/drawing/2014/main" id="{06E3B66E-4C52-4758-3C65-5816D0CE64EA}"/>
                </a:ext>
              </a:extLst>
            </p:cNvPr>
            <p:cNvCxnSpPr>
              <a:cxnSpLocks/>
            </p:cNvCxnSpPr>
            <p:nvPr/>
          </p:nvCxnSpPr>
          <p:spPr>
            <a:xfrm flipV="1">
              <a:off x="2726011" y="5428346"/>
              <a:ext cx="0" cy="275772"/>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4" name="Straight Connector 13">
              <a:extLst>
                <a:ext uri="{FF2B5EF4-FFF2-40B4-BE49-F238E27FC236}">
                  <a16:creationId xmlns:a16="http://schemas.microsoft.com/office/drawing/2014/main" id="{3690E0CC-422F-C5C2-D0DB-738D22BC4E4C}"/>
                </a:ext>
              </a:extLst>
            </p:cNvPr>
            <p:cNvCxnSpPr>
              <a:cxnSpLocks/>
            </p:cNvCxnSpPr>
            <p:nvPr/>
          </p:nvCxnSpPr>
          <p:spPr>
            <a:xfrm flipV="1">
              <a:off x="3140432" y="5428346"/>
              <a:ext cx="0" cy="275772"/>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5" name="Straight Connector 14">
              <a:extLst>
                <a:ext uri="{FF2B5EF4-FFF2-40B4-BE49-F238E27FC236}">
                  <a16:creationId xmlns:a16="http://schemas.microsoft.com/office/drawing/2014/main" id="{0E612F5F-27CC-5D6B-7EFB-6B0A2CF16483}"/>
                </a:ext>
              </a:extLst>
            </p:cNvPr>
            <p:cNvCxnSpPr>
              <a:cxnSpLocks/>
            </p:cNvCxnSpPr>
            <p:nvPr/>
          </p:nvCxnSpPr>
          <p:spPr>
            <a:xfrm flipV="1">
              <a:off x="3554853" y="5428346"/>
              <a:ext cx="0" cy="275772"/>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6" name="Straight Connector 15">
              <a:extLst>
                <a:ext uri="{FF2B5EF4-FFF2-40B4-BE49-F238E27FC236}">
                  <a16:creationId xmlns:a16="http://schemas.microsoft.com/office/drawing/2014/main" id="{6FDBF86A-594D-0809-4433-6F6D19FC6864}"/>
                </a:ext>
              </a:extLst>
            </p:cNvPr>
            <p:cNvCxnSpPr>
              <a:cxnSpLocks/>
            </p:cNvCxnSpPr>
            <p:nvPr/>
          </p:nvCxnSpPr>
          <p:spPr>
            <a:xfrm flipV="1">
              <a:off x="3969274" y="5428346"/>
              <a:ext cx="0" cy="275772"/>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7" name="Straight Connector 16">
              <a:extLst>
                <a:ext uri="{FF2B5EF4-FFF2-40B4-BE49-F238E27FC236}">
                  <a16:creationId xmlns:a16="http://schemas.microsoft.com/office/drawing/2014/main" id="{02DBD1AD-2B3F-C9BF-D33A-FE105B39363F}"/>
                </a:ext>
              </a:extLst>
            </p:cNvPr>
            <p:cNvCxnSpPr>
              <a:cxnSpLocks/>
            </p:cNvCxnSpPr>
            <p:nvPr/>
          </p:nvCxnSpPr>
          <p:spPr>
            <a:xfrm flipV="1">
              <a:off x="4383695" y="5428346"/>
              <a:ext cx="0" cy="275772"/>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8" name="Straight Connector 17">
              <a:extLst>
                <a:ext uri="{FF2B5EF4-FFF2-40B4-BE49-F238E27FC236}">
                  <a16:creationId xmlns:a16="http://schemas.microsoft.com/office/drawing/2014/main" id="{9CEF692A-2B64-5A01-4FAA-B7DA3408C414}"/>
                </a:ext>
              </a:extLst>
            </p:cNvPr>
            <p:cNvCxnSpPr>
              <a:cxnSpLocks/>
            </p:cNvCxnSpPr>
            <p:nvPr/>
          </p:nvCxnSpPr>
          <p:spPr>
            <a:xfrm flipV="1">
              <a:off x="4798116" y="5428346"/>
              <a:ext cx="0" cy="275772"/>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9" name="Straight Connector 18">
              <a:extLst>
                <a:ext uri="{FF2B5EF4-FFF2-40B4-BE49-F238E27FC236}">
                  <a16:creationId xmlns:a16="http://schemas.microsoft.com/office/drawing/2014/main" id="{9C3C008F-A47D-D1A9-9E18-B6F909778CC2}"/>
                </a:ext>
              </a:extLst>
            </p:cNvPr>
            <p:cNvCxnSpPr>
              <a:cxnSpLocks/>
            </p:cNvCxnSpPr>
            <p:nvPr/>
          </p:nvCxnSpPr>
          <p:spPr>
            <a:xfrm flipV="1">
              <a:off x="5212537" y="5428346"/>
              <a:ext cx="0" cy="275772"/>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0" name="Straight Connector 19">
              <a:extLst>
                <a:ext uri="{FF2B5EF4-FFF2-40B4-BE49-F238E27FC236}">
                  <a16:creationId xmlns:a16="http://schemas.microsoft.com/office/drawing/2014/main" id="{0C2FDAF0-B4B6-A6E1-3BDF-2D289EFFC908}"/>
                </a:ext>
              </a:extLst>
            </p:cNvPr>
            <p:cNvCxnSpPr>
              <a:cxnSpLocks/>
            </p:cNvCxnSpPr>
            <p:nvPr/>
          </p:nvCxnSpPr>
          <p:spPr>
            <a:xfrm flipV="1">
              <a:off x="5626958" y="5428346"/>
              <a:ext cx="0" cy="275772"/>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1" name="Straight Connector 20">
              <a:extLst>
                <a:ext uri="{FF2B5EF4-FFF2-40B4-BE49-F238E27FC236}">
                  <a16:creationId xmlns:a16="http://schemas.microsoft.com/office/drawing/2014/main" id="{1BFC86A5-422D-A2C6-D5DA-D5EB5DFFBB2A}"/>
                </a:ext>
              </a:extLst>
            </p:cNvPr>
            <p:cNvCxnSpPr>
              <a:cxnSpLocks/>
            </p:cNvCxnSpPr>
            <p:nvPr/>
          </p:nvCxnSpPr>
          <p:spPr>
            <a:xfrm flipV="1">
              <a:off x="6041379" y="5428346"/>
              <a:ext cx="0" cy="275772"/>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2" name="Straight Connector 21">
              <a:extLst>
                <a:ext uri="{FF2B5EF4-FFF2-40B4-BE49-F238E27FC236}">
                  <a16:creationId xmlns:a16="http://schemas.microsoft.com/office/drawing/2014/main" id="{75541449-0A6D-185E-C58F-22F871915948}"/>
                </a:ext>
              </a:extLst>
            </p:cNvPr>
            <p:cNvCxnSpPr>
              <a:cxnSpLocks/>
            </p:cNvCxnSpPr>
            <p:nvPr/>
          </p:nvCxnSpPr>
          <p:spPr>
            <a:xfrm flipV="1">
              <a:off x="6455800" y="5428346"/>
              <a:ext cx="0" cy="275772"/>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3" name="Straight Connector 22">
              <a:extLst>
                <a:ext uri="{FF2B5EF4-FFF2-40B4-BE49-F238E27FC236}">
                  <a16:creationId xmlns:a16="http://schemas.microsoft.com/office/drawing/2014/main" id="{7A697F85-F256-303C-C368-0FF8E9A72929}"/>
                </a:ext>
              </a:extLst>
            </p:cNvPr>
            <p:cNvCxnSpPr>
              <a:cxnSpLocks/>
            </p:cNvCxnSpPr>
            <p:nvPr/>
          </p:nvCxnSpPr>
          <p:spPr>
            <a:xfrm flipV="1">
              <a:off x="239485" y="5694334"/>
              <a:ext cx="6216315" cy="9784"/>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86548014-366F-F2A0-D81A-4D23C19C9D0B}"/>
                    </a:ext>
                  </a:extLst>
                </p:cNvPr>
                <p:cNvSpPr txBox="1"/>
                <p:nvPr/>
              </p:nvSpPr>
              <p:spPr>
                <a:xfrm>
                  <a:off x="2423887" y="5791200"/>
                  <a:ext cx="1001485" cy="4947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24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ctrlPr>
                          </m:sSubPr>
                          <m:e>
                            <m:r>
                              <a:rPr kumimoji="0" lang="en-US" sz="24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𝑰</m:t>
                            </m:r>
                          </m:e>
                          <m:sub>
                            <m:r>
                              <a:rPr kumimoji="0" lang="en-US" sz="24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𝒑</m:t>
                            </m:r>
                          </m:sub>
                        </m:sSub>
                        <m:r>
                          <a:rPr kumimoji="0" lang="en-US" sz="24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 (</m:t>
                        </m:r>
                        <m:r>
                          <a:rPr kumimoji="0" lang="en-US" sz="24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𝑴𝑨</m:t>
                        </m:r>
                        <m:r>
                          <a:rPr kumimoji="0" lang="en-US" sz="24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m:t>
                        </m:r>
                      </m:oMath>
                    </m:oMathPara>
                  </a14:m>
                  <a:endParaRPr kumimoji="0" lang="en-US" sz="2400" b="1" i="0" u="none" strike="noStrike" cap="none" spc="0" normalizeH="0" baseline="0" dirty="0">
                    <a:ln>
                      <a:noFill/>
                    </a:ln>
                    <a:solidFill>
                      <a:srgbClr val="245253"/>
                    </a:solidFill>
                    <a:effectLst/>
                    <a:uFillTx/>
                    <a:ea typeface="Century Gothic"/>
                    <a:cs typeface="Century Gothic"/>
                    <a:sym typeface="Century Gothic"/>
                  </a:endParaRPr>
                </a:p>
              </p:txBody>
            </p:sp>
          </mc:Choice>
          <mc:Fallback xmlns="">
            <p:sp>
              <p:nvSpPr>
                <p:cNvPr id="24" name="TextBox 23">
                  <a:extLst>
                    <a:ext uri="{FF2B5EF4-FFF2-40B4-BE49-F238E27FC236}">
                      <a16:creationId xmlns:a16="http://schemas.microsoft.com/office/drawing/2014/main" id="{86548014-366F-F2A0-D81A-4D23C19C9D0B}"/>
                    </a:ext>
                  </a:extLst>
                </p:cNvPr>
                <p:cNvSpPr txBox="1">
                  <a:spLocks noRot="1" noChangeAspect="1" noMove="1" noResize="1" noEditPoints="1" noAdjustHandles="1" noChangeArrowheads="1" noChangeShapeType="1" noTextEdit="1"/>
                </p:cNvSpPr>
                <p:nvPr/>
              </p:nvSpPr>
              <p:spPr>
                <a:xfrm>
                  <a:off x="2423887" y="5791200"/>
                  <a:ext cx="1001485" cy="494749"/>
                </a:xfrm>
                <a:prstGeom prst="rect">
                  <a:avLst/>
                </a:prstGeom>
                <a:blipFill>
                  <a:blip r:embed="rId4"/>
                  <a:stretch>
                    <a:fillRect l="-18750" r="-13750" b="-15385"/>
                  </a:stretch>
                </a:blipFill>
                <a:ln w="12700" cap="flat">
                  <a:noFill/>
                  <a:miter lim="400000"/>
                </a:ln>
                <a:effectLst/>
              </p:spPr>
              <p:txBody>
                <a:bodyPr/>
                <a:lstStyle/>
                <a:p>
                  <a:r>
                    <a:rPr lang="en-US">
                      <a:noFill/>
                    </a:rPr>
                    <a:t> </a:t>
                  </a:r>
                </a:p>
              </p:txBody>
            </p:sp>
          </mc:Fallback>
        </mc:AlternateContent>
        <p:sp>
          <p:nvSpPr>
            <p:cNvPr id="25" name="TextBox 24">
              <a:extLst>
                <a:ext uri="{FF2B5EF4-FFF2-40B4-BE49-F238E27FC236}">
                  <a16:creationId xmlns:a16="http://schemas.microsoft.com/office/drawing/2014/main" id="{7848C584-0599-8F2E-C68F-D493A20E0A29}"/>
                </a:ext>
              </a:extLst>
            </p:cNvPr>
            <p:cNvSpPr txBox="1"/>
            <p:nvPr/>
          </p:nvSpPr>
          <p:spPr>
            <a:xfrm>
              <a:off x="5117241" y="5708425"/>
              <a:ext cx="1001485"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245253"/>
                  </a:solidFill>
                  <a:effectLst/>
                  <a:uFillTx/>
                  <a:ea typeface="Century Gothic"/>
                  <a:cs typeface="Century Gothic"/>
                  <a:sym typeface="Century Gothic"/>
                </a:rPr>
                <a:t>1.3</a:t>
              </a:r>
            </a:p>
          </p:txBody>
        </p:sp>
        <p:sp>
          <p:nvSpPr>
            <p:cNvPr id="26" name="TextBox 25">
              <a:extLst>
                <a:ext uri="{FF2B5EF4-FFF2-40B4-BE49-F238E27FC236}">
                  <a16:creationId xmlns:a16="http://schemas.microsoft.com/office/drawing/2014/main" id="{163A1C0A-76A3-566D-2CDD-915D23DEA1EE}"/>
                </a:ext>
              </a:extLst>
            </p:cNvPr>
            <p:cNvSpPr txBox="1"/>
            <p:nvPr/>
          </p:nvSpPr>
          <p:spPr>
            <a:xfrm>
              <a:off x="3468532" y="5699812"/>
              <a:ext cx="1001485"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245253"/>
                  </a:solidFill>
                  <a:effectLst/>
                  <a:uFillTx/>
                  <a:ea typeface="Century Gothic"/>
                  <a:cs typeface="Century Gothic"/>
                  <a:sym typeface="Century Gothic"/>
                </a:rPr>
                <a:t>0.9</a:t>
              </a:r>
            </a:p>
          </p:txBody>
        </p:sp>
      </p:grpSp>
      <p:sp>
        <p:nvSpPr>
          <p:cNvPr id="28" name="Rectangle 27">
            <a:extLst>
              <a:ext uri="{FF2B5EF4-FFF2-40B4-BE49-F238E27FC236}">
                <a16:creationId xmlns:a16="http://schemas.microsoft.com/office/drawing/2014/main" id="{19DA7A76-5650-F4F3-B185-5ACB5EB85EF0}"/>
              </a:ext>
            </a:extLst>
          </p:cNvPr>
          <p:cNvSpPr/>
          <p:nvPr/>
        </p:nvSpPr>
        <p:spPr>
          <a:xfrm>
            <a:off x="169121" y="4529137"/>
            <a:ext cx="4973039" cy="646329"/>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entury Gothic"/>
                <a:ea typeface="Century Gothic"/>
                <a:cs typeface="Century Gothic"/>
                <a:sym typeface="Century Gothic"/>
              </a:rPr>
              <a:t>Train</a:t>
            </a:r>
            <a:br>
              <a:rPr kumimoji="0" lang="en-US" sz="1800" b="0" i="0" u="none" strike="noStrike" cap="none" spc="0" normalizeH="0" baseline="0" dirty="0">
                <a:ln>
                  <a:noFill/>
                </a:ln>
                <a:solidFill>
                  <a:srgbClr val="000000"/>
                </a:solidFill>
                <a:effectLst/>
                <a:uFillTx/>
                <a:latin typeface="Century Gothic"/>
                <a:ea typeface="Century Gothic"/>
                <a:cs typeface="Century Gothic"/>
                <a:sym typeface="Century Gothic"/>
              </a:rPr>
            </a:br>
            <a:r>
              <a:rPr kumimoji="0" lang="en-US" sz="1800" b="0" i="0" u="none" strike="noStrike" cap="none" spc="0" normalizeH="0" baseline="0" dirty="0">
                <a:ln>
                  <a:noFill/>
                </a:ln>
                <a:solidFill>
                  <a:srgbClr val="000000"/>
                </a:solidFill>
                <a:effectLst/>
                <a:uFillTx/>
                <a:latin typeface="Century Gothic"/>
                <a:ea typeface="Century Gothic"/>
                <a:cs typeface="Century Gothic"/>
                <a:sym typeface="Century Gothic"/>
              </a:rPr>
              <a:t>(D3D+AUG)</a:t>
            </a:r>
          </a:p>
        </p:txBody>
      </p:sp>
      <p:sp>
        <p:nvSpPr>
          <p:cNvPr id="29" name="Rectangle 28">
            <a:extLst>
              <a:ext uri="{FF2B5EF4-FFF2-40B4-BE49-F238E27FC236}">
                <a16:creationId xmlns:a16="http://schemas.microsoft.com/office/drawing/2014/main" id="{BB63B8E6-D213-F8E2-520D-F29A02639AE1}"/>
              </a:ext>
            </a:extLst>
          </p:cNvPr>
          <p:cNvSpPr/>
          <p:nvPr/>
        </p:nvSpPr>
        <p:spPr>
          <a:xfrm>
            <a:off x="5537479" y="4529136"/>
            <a:ext cx="861559" cy="646329"/>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entury Gothic"/>
                <a:ea typeface="Century Gothic"/>
                <a:cs typeface="Century Gothic"/>
                <a:sym typeface="Century Gothic"/>
              </a:rPr>
              <a:t>Test</a:t>
            </a:r>
            <a:br>
              <a:rPr kumimoji="0" lang="en-US" sz="1800" b="0" i="0" u="none" strike="noStrike" cap="none" spc="0" normalizeH="0" baseline="0" dirty="0">
                <a:ln>
                  <a:noFill/>
                </a:ln>
                <a:solidFill>
                  <a:srgbClr val="000000"/>
                </a:solidFill>
                <a:effectLst/>
                <a:uFillTx/>
                <a:latin typeface="Century Gothic"/>
                <a:ea typeface="Century Gothic"/>
                <a:cs typeface="Century Gothic"/>
                <a:sym typeface="Century Gothic"/>
              </a:rPr>
            </a:br>
            <a:r>
              <a:rPr kumimoji="0" lang="en-US" sz="1800" b="0" i="0" u="none" strike="noStrike" cap="none" spc="0" normalizeH="0" baseline="0" dirty="0">
                <a:ln>
                  <a:noFill/>
                </a:ln>
                <a:solidFill>
                  <a:srgbClr val="000000"/>
                </a:solidFill>
                <a:effectLst/>
                <a:uFillTx/>
                <a:latin typeface="Century Gothic"/>
                <a:ea typeface="Century Gothic"/>
                <a:cs typeface="Century Gothic"/>
                <a:sym typeface="Century Gothic"/>
              </a:rPr>
              <a:t>(D3D)</a:t>
            </a:r>
          </a:p>
        </p:txBody>
      </p:sp>
      <p:pic>
        <p:nvPicPr>
          <p:cNvPr id="7198" name="Picture 30">
            <a:extLst>
              <a:ext uri="{FF2B5EF4-FFF2-40B4-BE49-F238E27FC236}">
                <a16:creationId xmlns:a16="http://schemas.microsoft.com/office/drawing/2014/main" id="{D38DBC19-CB81-B88C-6B05-5256BEBDC75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760"/>
          <a:stretch/>
        </p:blipFill>
        <p:spPr bwMode="auto">
          <a:xfrm>
            <a:off x="7956988" y="1004750"/>
            <a:ext cx="4230218" cy="5852946"/>
          </a:xfrm>
          <a:prstGeom prst="rect">
            <a:avLst/>
          </a:prstGeom>
          <a:noFill/>
          <a:extLst>
            <a:ext uri="{909E8E84-426E-40DD-AFC4-6F175D3DCCD1}">
              <a14:hiddenFill xmlns:a14="http://schemas.microsoft.com/office/drawing/2010/main">
                <a:solidFill>
                  <a:srgbClr val="FFFFFF"/>
                </a:solidFill>
              </a14:hiddenFill>
            </a:ext>
          </a:extLst>
        </p:spPr>
      </p:pic>
      <p:pic>
        <p:nvPicPr>
          <p:cNvPr id="7196" name="Picture 28">
            <a:extLst>
              <a:ext uri="{FF2B5EF4-FFF2-40B4-BE49-F238E27FC236}">
                <a16:creationId xmlns:a16="http://schemas.microsoft.com/office/drawing/2014/main" id="{15D45D77-8264-C923-037C-E8C8ED94D26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768"/>
          <a:stretch/>
        </p:blipFill>
        <p:spPr bwMode="auto">
          <a:xfrm>
            <a:off x="7956785" y="1005054"/>
            <a:ext cx="4230624" cy="5852946"/>
          </a:xfrm>
          <a:prstGeom prst="rect">
            <a:avLst/>
          </a:prstGeom>
          <a:noFill/>
          <a:extLst>
            <a:ext uri="{909E8E84-426E-40DD-AFC4-6F175D3DCCD1}">
              <a14:hiddenFill xmlns:a14="http://schemas.microsoft.com/office/drawing/2010/main">
                <a:solidFill>
                  <a:srgbClr val="FFFFFF"/>
                </a:solidFill>
              </a14:hiddenFill>
            </a:ext>
          </a:extLst>
        </p:spPr>
      </p:pic>
      <p:pic>
        <p:nvPicPr>
          <p:cNvPr id="7194" name="Picture 26">
            <a:extLst>
              <a:ext uri="{FF2B5EF4-FFF2-40B4-BE49-F238E27FC236}">
                <a16:creationId xmlns:a16="http://schemas.microsoft.com/office/drawing/2014/main" id="{5FBD5F9E-D5EA-6B95-9B09-CA70453EACB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7768"/>
          <a:stretch/>
        </p:blipFill>
        <p:spPr bwMode="auto">
          <a:xfrm>
            <a:off x="7956785" y="1005054"/>
            <a:ext cx="4230624" cy="5852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39986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19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19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19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7FA307-9FF1-B951-263E-809F5909A2E7}"/>
              </a:ext>
            </a:extLst>
          </p:cNvPr>
          <p:cNvSpPr>
            <a:spLocks noGrp="1"/>
          </p:cNvSpPr>
          <p:nvPr>
            <p:ph type="body" idx="1"/>
          </p:nvPr>
        </p:nvSpPr>
        <p:spPr>
          <a:xfrm>
            <a:off x="609600" y="1117600"/>
            <a:ext cx="6821714" cy="4754564"/>
          </a:xfrm>
        </p:spPr>
        <p:txBody>
          <a:bodyPr/>
          <a:lstStyle/>
          <a:p>
            <a:r>
              <a:rPr lang="en-US" dirty="0"/>
              <a:t>Predicted quantities</a:t>
            </a:r>
          </a:p>
          <a:p>
            <a:pPr lvl="1"/>
            <a:r>
              <a:rPr lang="en-US" dirty="0"/>
              <a:t>Core electron, ion temperature (TGLF-</a:t>
            </a:r>
            <a:r>
              <a:rPr lang="en-US" dirty="0" err="1"/>
              <a:t>nn</a:t>
            </a:r>
            <a:r>
              <a:rPr lang="en-US" dirty="0"/>
              <a:t>)</a:t>
            </a:r>
          </a:p>
          <a:p>
            <a:r>
              <a:rPr lang="en-US" dirty="0"/>
              <a:t>Interpreted quantities</a:t>
            </a:r>
          </a:p>
          <a:p>
            <a:pPr lvl="1"/>
            <a:r>
              <a:rPr lang="en-US" dirty="0"/>
              <a:t>Total heat to electrons, ions</a:t>
            </a:r>
          </a:p>
          <a:p>
            <a:pPr lvl="1"/>
            <a:r>
              <a:rPr lang="en-US" dirty="0"/>
              <a:t>Driven current</a:t>
            </a:r>
          </a:p>
          <a:p>
            <a:r>
              <a:rPr lang="en-US" dirty="0"/>
              <a:t>No statistically significant improvement over data-driven model for any signal</a:t>
            </a:r>
          </a:p>
          <a:p>
            <a:r>
              <a:rPr lang="en-US" dirty="0"/>
              <a:t>UPSHOT: details of heat and current deposition do not seem important (~profile consistency)</a:t>
            </a:r>
          </a:p>
        </p:txBody>
      </p:sp>
      <p:sp>
        <p:nvSpPr>
          <p:cNvPr id="3" name="Title 2">
            <a:extLst>
              <a:ext uri="{FF2B5EF4-FFF2-40B4-BE49-F238E27FC236}">
                <a16:creationId xmlns:a16="http://schemas.microsoft.com/office/drawing/2014/main" id="{1798C0C0-ACD2-2AFF-3D16-D971E8706BCB}"/>
              </a:ext>
            </a:extLst>
          </p:cNvPr>
          <p:cNvSpPr>
            <a:spLocks noGrp="1"/>
          </p:cNvSpPr>
          <p:nvPr>
            <p:ph type="title"/>
          </p:nvPr>
        </p:nvSpPr>
        <p:spPr/>
        <p:txBody>
          <a:bodyPr/>
          <a:lstStyle/>
          <a:p>
            <a:r>
              <a:rPr lang="en-US" dirty="0"/>
              <a:t>Concatenate simulation context as additional input</a:t>
            </a:r>
          </a:p>
        </p:txBody>
      </p:sp>
      <p:sp>
        <p:nvSpPr>
          <p:cNvPr id="4" name="Slide Number Placeholder 3">
            <a:extLst>
              <a:ext uri="{FF2B5EF4-FFF2-40B4-BE49-F238E27FC236}">
                <a16:creationId xmlns:a16="http://schemas.microsoft.com/office/drawing/2014/main" id="{E29ABCE6-1C67-F5BB-6645-086579DB1A75}"/>
              </a:ext>
            </a:extLst>
          </p:cNvPr>
          <p:cNvSpPr>
            <a:spLocks noGrp="1"/>
          </p:cNvSpPr>
          <p:nvPr>
            <p:ph type="sldNum" sz="quarter" idx="2"/>
          </p:nvPr>
        </p:nvSpPr>
        <p:spPr/>
        <p:txBody>
          <a:bodyPr/>
          <a:lstStyle/>
          <a:p>
            <a:fld id="{86CB4B4D-7CA3-9044-876B-883B54F8677D}" type="slidenum">
              <a:rPr lang="en-US" smtClean="0"/>
              <a:t>17</a:t>
            </a:fld>
            <a:endParaRPr lang="en-US" dirty="0"/>
          </a:p>
        </p:txBody>
      </p:sp>
      <p:pic>
        <p:nvPicPr>
          <p:cNvPr id="5124" name="Picture 4">
            <a:extLst>
              <a:ext uri="{FF2B5EF4-FFF2-40B4-BE49-F238E27FC236}">
                <a16:creationId xmlns:a16="http://schemas.microsoft.com/office/drawing/2014/main" id="{16DCB6FC-6286-0D67-3C86-8936B0B0E2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407" b="1884"/>
          <a:stretch/>
        </p:blipFill>
        <p:spPr bwMode="auto">
          <a:xfrm>
            <a:off x="7736115" y="933448"/>
            <a:ext cx="4354286" cy="592455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B0F3C652-4EDD-7973-7F1E-1646B7FD020D}"/>
              </a:ext>
            </a:extLst>
          </p:cNvPr>
          <p:cNvGrpSpPr/>
          <p:nvPr/>
        </p:nvGrpSpPr>
        <p:grpSpPr>
          <a:xfrm>
            <a:off x="574609" y="5667975"/>
            <a:ext cx="6216315" cy="857603"/>
            <a:chOff x="239485" y="5428346"/>
            <a:chExt cx="6216315" cy="857603"/>
          </a:xfrm>
        </p:grpSpPr>
        <p:cxnSp>
          <p:nvCxnSpPr>
            <p:cNvPr id="6" name="Straight Connector 5">
              <a:extLst>
                <a:ext uri="{FF2B5EF4-FFF2-40B4-BE49-F238E27FC236}">
                  <a16:creationId xmlns:a16="http://schemas.microsoft.com/office/drawing/2014/main" id="{0AE1CBAA-44AB-C68E-65FC-B578F5A58CBB}"/>
                </a:ext>
              </a:extLst>
            </p:cNvPr>
            <p:cNvCxnSpPr>
              <a:cxnSpLocks/>
            </p:cNvCxnSpPr>
            <p:nvPr/>
          </p:nvCxnSpPr>
          <p:spPr>
            <a:xfrm flipV="1">
              <a:off x="239485" y="5428346"/>
              <a:ext cx="0" cy="275772"/>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7" name="Straight Connector 6">
              <a:extLst>
                <a:ext uri="{FF2B5EF4-FFF2-40B4-BE49-F238E27FC236}">
                  <a16:creationId xmlns:a16="http://schemas.microsoft.com/office/drawing/2014/main" id="{1A27FE30-636A-A04A-84E8-DF06FE1CEB81}"/>
                </a:ext>
              </a:extLst>
            </p:cNvPr>
            <p:cNvCxnSpPr>
              <a:cxnSpLocks/>
            </p:cNvCxnSpPr>
            <p:nvPr/>
          </p:nvCxnSpPr>
          <p:spPr>
            <a:xfrm flipV="1">
              <a:off x="653906" y="5428346"/>
              <a:ext cx="0" cy="275772"/>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9B1D12D3-13A9-9956-90C7-F46FD398CB33}"/>
                </a:ext>
              </a:extLst>
            </p:cNvPr>
            <p:cNvCxnSpPr>
              <a:cxnSpLocks/>
            </p:cNvCxnSpPr>
            <p:nvPr/>
          </p:nvCxnSpPr>
          <p:spPr>
            <a:xfrm flipV="1">
              <a:off x="1068327" y="5428346"/>
              <a:ext cx="0" cy="275772"/>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9" name="Straight Connector 8">
              <a:extLst>
                <a:ext uri="{FF2B5EF4-FFF2-40B4-BE49-F238E27FC236}">
                  <a16:creationId xmlns:a16="http://schemas.microsoft.com/office/drawing/2014/main" id="{1FCDDA51-831B-533E-B24A-A2E7C8CD32E3}"/>
                </a:ext>
              </a:extLst>
            </p:cNvPr>
            <p:cNvCxnSpPr>
              <a:cxnSpLocks/>
            </p:cNvCxnSpPr>
            <p:nvPr/>
          </p:nvCxnSpPr>
          <p:spPr>
            <a:xfrm flipV="1">
              <a:off x="1482748" y="5428346"/>
              <a:ext cx="0" cy="275772"/>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0" name="Straight Connector 9">
              <a:extLst>
                <a:ext uri="{FF2B5EF4-FFF2-40B4-BE49-F238E27FC236}">
                  <a16:creationId xmlns:a16="http://schemas.microsoft.com/office/drawing/2014/main" id="{1617B9A2-A647-6CD1-7E3C-96FF7DBF68F6}"/>
                </a:ext>
              </a:extLst>
            </p:cNvPr>
            <p:cNvCxnSpPr>
              <a:cxnSpLocks/>
            </p:cNvCxnSpPr>
            <p:nvPr/>
          </p:nvCxnSpPr>
          <p:spPr>
            <a:xfrm flipV="1">
              <a:off x="1897169" y="5428346"/>
              <a:ext cx="0" cy="275772"/>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1" name="Straight Connector 10">
              <a:extLst>
                <a:ext uri="{FF2B5EF4-FFF2-40B4-BE49-F238E27FC236}">
                  <a16:creationId xmlns:a16="http://schemas.microsoft.com/office/drawing/2014/main" id="{07FA2686-8B7E-53E7-726D-C24AD8AA6A1A}"/>
                </a:ext>
              </a:extLst>
            </p:cNvPr>
            <p:cNvCxnSpPr>
              <a:cxnSpLocks/>
            </p:cNvCxnSpPr>
            <p:nvPr/>
          </p:nvCxnSpPr>
          <p:spPr>
            <a:xfrm flipV="1">
              <a:off x="2311590" y="5428346"/>
              <a:ext cx="0" cy="275772"/>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2" name="Straight Connector 11">
              <a:extLst>
                <a:ext uri="{FF2B5EF4-FFF2-40B4-BE49-F238E27FC236}">
                  <a16:creationId xmlns:a16="http://schemas.microsoft.com/office/drawing/2014/main" id="{E3208FE4-1637-AF0D-5CE8-07B92EA56E37}"/>
                </a:ext>
              </a:extLst>
            </p:cNvPr>
            <p:cNvCxnSpPr>
              <a:cxnSpLocks/>
            </p:cNvCxnSpPr>
            <p:nvPr/>
          </p:nvCxnSpPr>
          <p:spPr>
            <a:xfrm flipV="1">
              <a:off x="2726011" y="5428346"/>
              <a:ext cx="0" cy="275772"/>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3" name="Straight Connector 12">
              <a:extLst>
                <a:ext uri="{FF2B5EF4-FFF2-40B4-BE49-F238E27FC236}">
                  <a16:creationId xmlns:a16="http://schemas.microsoft.com/office/drawing/2014/main" id="{18C7EE78-101E-29C8-141A-68BD6A05FE30}"/>
                </a:ext>
              </a:extLst>
            </p:cNvPr>
            <p:cNvCxnSpPr>
              <a:cxnSpLocks/>
            </p:cNvCxnSpPr>
            <p:nvPr/>
          </p:nvCxnSpPr>
          <p:spPr>
            <a:xfrm flipV="1">
              <a:off x="3140432" y="5428346"/>
              <a:ext cx="0" cy="275772"/>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4" name="Straight Connector 13">
              <a:extLst>
                <a:ext uri="{FF2B5EF4-FFF2-40B4-BE49-F238E27FC236}">
                  <a16:creationId xmlns:a16="http://schemas.microsoft.com/office/drawing/2014/main" id="{428BAB2D-38B0-FD22-B618-82C953D4C92D}"/>
                </a:ext>
              </a:extLst>
            </p:cNvPr>
            <p:cNvCxnSpPr>
              <a:cxnSpLocks/>
            </p:cNvCxnSpPr>
            <p:nvPr/>
          </p:nvCxnSpPr>
          <p:spPr>
            <a:xfrm flipV="1">
              <a:off x="3554853" y="5428346"/>
              <a:ext cx="0" cy="275772"/>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5" name="Straight Connector 14">
              <a:extLst>
                <a:ext uri="{FF2B5EF4-FFF2-40B4-BE49-F238E27FC236}">
                  <a16:creationId xmlns:a16="http://schemas.microsoft.com/office/drawing/2014/main" id="{91C61601-F945-58FA-F32A-E1CF2CBD5C79}"/>
                </a:ext>
              </a:extLst>
            </p:cNvPr>
            <p:cNvCxnSpPr>
              <a:cxnSpLocks/>
            </p:cNvCxnSpPr>
            <p:nvPr/>
          </p:nvCxnSpPr>
          <p:spPr>
            <a:xfrm flipV="1">
              <a:off x="3969274" y="5428346"/>
              <a:ext cx="0" cy="275772"/>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6" name="Straight Connector 15">
              <a:extLst>
                <a:ext uri="{FF2B5EF4-FFF2-40B4-BE49-F238E27FC236}">
                  <a16:creationId xmlns:a16="http://schemas.microsoft.com/office/drawing/2014/main" id="{37972C87-F93C-FDE8-29B1-891124F9457D}"/>
                </a:ext>
              </a:extLst>
            </p:cNvPr>
            <p:cNvCxnSpPr>
              <a:cxnSpLocks/>
            </p:cNvCxnSpPr>
            <p:nvPr/>
          </p:nvCxnSpPr>
          <p:spPr>
            <a:xfrm flipV="1">
              <a:off x="4383695" y="5428346"/>
              <a:ext cx="0" cy="275772"/>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7" name="Straight Connector 16">
              <a:extLst>
                <a:ext uri="{FF2B5EF4-FFF2-40B4-BE49-F238E27FC236}">
                  <a16:creationId xmlns:a16="http://schemas.microsoft.com/office/drawing/2014/main" id="{7CD8C87D-0418-F8EE-3768-171D6A61D430}"/>
                </a:ext>
              </a:extLst>
            </p:cNvPr>
            <p:cNvCxnSpPr>
              <a:cxnSpLocks/>
            </p:cNvCxnSpPr>
            <p:nvPr/>
          </p:nvCxnSpPr>
          <p:spPr>
            <a:xfrm flipV="1">
              <a:off x="4798116" y="5428346"/>
              <a:ext cx="0" cy="275772"/>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8" name="Straight Connector 17">
              <a:extLst>
                <a:ext uri="{FF2B5EF4-FFF2-40B4-BE49-F238E27FC236}">
                  <a16:creationId xmlns:a16="http://schemas.microsoft.com/office/drawing/2014/main" id="{40F4ADA0-8AAB-8553-8336-392419CE2BD4}"/>
                </a:ext>
              </a:extLst>
            </p:cNvPr>
            <p:cNvCxnSpPr>
              <a:cxnSpLocks/>
            </p:cNvCxnSpPr>
            <p:nvPr/>
          </p:nvCxnSpPr>
          <p:spPr>
            <a:xfrm flipV="1">
              <a:off x="5212537" y="5428346"/>
              <a:ext cx="0" cy="275772"/>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9" name="Straight Connector 18">
              <a:extLst>
                <a:ext uri="{FF2B5EF4-FFF2-40B4-BE49-F238E27FC236}">
                  <a16:creationId xmlns:a16="http://schemas.microsoft.com/office/drawing/2014/main" id="{15FA7D64-0448-157B-CA93-0B61AADBF51D}"/>
                </a:ext>
              </a:extLst>
            </p:cNvPr>
            <p:cNvCxnSpPr>
              <a:cxnSpLocks/>
            </p:cNvCxnSpPr>
            <p:nvPr/>
          </p:nvCxnSpPr>
          <p:spPr>
            <a:xfrm flipV="1">
              <a:off x="5626958" y="5428346"/>
              <a:ext cx="0" cy="275772"/>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0" name="Straight Connector 19">
              <a:extLst>
                <a:ext uri="{FF2B5EF4-FFF2-40B4-BE49-F238E27FC236}">
                  <a16:creationId xmlns:a16="http://schemas.microsoft.com/office/drawing/2014/main" id="{2D6918CB-0078-1C25-EE5C-E847EAF359B5}"/>
                </a:ext>
              </a:extLst>
            </p:cNvPr>
            <p:cNvCxnSpPr>
              <a:cxnSpLocks/>
            </p:cNvCxnSpPr>
            <p:nvPr/>
          </p:nvCxnSpPr>
          <p:spPr>
            <a:xfrm flipV="1">
              <a:off x="6041379" y="5428346"/>
              <a:ext cx="0" cy="275772"/>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1" name="Straight Connector 20">
              <a:extLst>
                <a:ext uri="{FF2B5EF4-FFF2-40B4-BE49-F238E27FC236}">
                  <a16:creationId xmlns:a16="http://schemas.microsoft.com/office/drawing/2014/main" id="{1DF5F1DF-A22A-169B-6500-975DD8AB6FE4}"/>
                </a:ext>
              </a:extLst>
            </p:cNvPr>
            <p:cNvCxnSpPr>
              <a:cxnSpLocks/>
            </p:cNvCxnSpPr>
            <p:nvPr/>
          </p:nvCxnSpPr>
          <p:spPr>
            <a:xfrm flipV="1">
              <a:off x="6455800" y="5428346"/>
              <a:ext cx="0" cy="275772"/>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2" name="Straight Connector 21">
              <a:extLst>
                <a:ext uri="{FF2B5EF4-FFF2-40B4-BE49-F238E27FC236}">
                  <a16:creationId xmlns:a16="http://schemas.microsoft.com/office/drawing/2014/main" id="{360F2B16-EF2A-6982-7FBA-090D8CFCDF56}"/>
                </a:ext>
              </a:extLst>
            </p:cNvPr>
            <p:cNvCxnSpPr>
              <a:cxnSpLocks/>
            </p:cNvCxnSpPr>
            <p:nvPr/>
          </p:nvCxnSpPr>
          <p:spPr>
            <a:xfrm flipV="1">
              <a:off x="239485" y="5694334"/>
              <a:ext cx="6216315" cy="9784"/>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5BE2A55-465C-6797-299E-A18BA36D497B}"/>
                    </a:ext>
                  </a:extLst>
                </p:cNvPr>
                <p:cNvSpPr txBox="1"/>
                <p:nvPr/>
              </p:nvSpPr>
              <p:spPr>
                <a:xfrm>
                  <a:off x="2423887" y="5791200"/>
                  <a:ext cx="1001485" cy="4947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24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ctrlPr>
                          </m:sSubPr>
                          <m:e>
                            <m:r>
                              <a:rPr kumimoji="0" lang="en-US" sz="24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𝑰</m:t>
                            </m:r>
                          </m:e>
                          <m:sub>
                            <m:r>
                              <a:rPr kumimoji="0" lang="en-US" sz="24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𝒑</m:t>
                            </m:r>
                          </m:sub>
                        </m:sSub>
                        <m:r>
                          <a:rPr kumimoji="0" lang="en-US" sz="24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 (</m:t>
                        </m:r>
                        <m:r>
                          <a:rPr kumimoji="0" lang="en-US" sz="24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𝑴𝑨</m:t>
                        </m:r>
                        <m:r>
                          <a:rPr kumimoji="0" lang="en-US" sz="24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m:t>
                        </m:r>
                      </m:oMath>
                    </m:oMathPara>
                  </a14:m>
                  <a:endParaRPr kumimoji="0" lang="en-US" sz="2400" b="1" i="0" u="none" strike="noStrike" cap="none" spc="0" normalizeH="0" baseline="0" dirty="0">
                    <a:ln>
                      <a:noFill/>
                    </a:ln>
                    <a:solidFill>
                      <a:srgbClr val="245253"/>
                    </a:solidFill>
                    <a:effectLst/>
                    <a:uFillTx/>
                    <a:ea typeface="Century Gothic"/>
                    <a:cs typeface="Century Gothic"/>
                    <a:sym typeface="Century Gothic"/>
                  </a:endParaRPr>
                </a:p>
              </p:txBody>
            </p:sp>
          </mc:Choice>
          <mc:Fallback xmlns="">
            <p:sp>
              <p:nvSpPr>
                <p:cNvPr id="23" name="TextBox 22">
                  <a:extLst>
                    <a:ext uri="{FF2B5EF4-FFF2-40B4-BE49-F238E27FC236}">
                      <a16:creationId xmlns:a16="http://schemas.microsoft.com/office/drawing/2014/main" id="{45BE2A55-465C-6797-299E-A18BA36D497B}"/>
                    </a:ext>
                  </a:extLst>
                </p:cNvPr>
                <p:cNvSpPr txBox="1">
                  <a:spLocks noRot="1" noChangeAspect="1" noMove="1" noResize="1" noEditPoints="1" noAdjustHandles="1" noChangeArrowheads="1" noChangeShapeType="1" noTextEdit="1"/>
                </p:cNvSpPr>
                <p:nvPr/>
              </p:nvSpPr>
              <p:spPr>
                <a:xfrm>
                  <a:off x="2423887" y="5791200"/>
                  <a:ext cx="1001485" cy="494749"/>
                </a:xfrm>
                <a:prstGeom prst="rect">
                  <a:avLst/>
                </a:prstGeom>
                <a:blipFill>
                  <a:blip r:embed="rId3"/>
                  <a:stretch>
                    <a:fillRect l="-18750" r="-13750" b="-12500"/>
                  </a:stretch>
                </a:blipFill>
                <a:ln w="12700" cap="flat">
                  <a:noFill/>
                  <a:miter lim="400000"/>
                </a:ln>
                <a:effectLst/>
              </p:spPr>
              <p:txBody>
                <a:bodyPr/>
                <a:lstStyle/>
                <a:p>
                  <a:r>
                    <a:rPr lang="en-US">
                      <a:noFill/>
                    </a:rPr>
                    <a:t> </a:t>
                  </a:r>
                </a:p>
              </p:txBody>
            </p:sp>
          </mc:Fallback>
        </mc:AlternateContent>
        <p:sp>
          <p:nvSpPr>
            <p:cNvPr id="24" name="TextBox 23">
              <a:extLst>
                <a:ext uri="{FF2B5EF4-FFF2-40B4-BE49-F238E27FC236}">
                  <a16:creationId xmlns:a16="http://schemas.microsoft.com/office/drawing/2014/main" id="{5E980364-E539-1DCE-BA91-685D8BA826EE}"/>
                </a:ext>
              </a:extLst>
            </p:cNvPr>
            <p:cNvSpPr txBox="1"/>
            <p:nvPr/>
          </p:nvSpPr>
          <p:spPr>
            <a:xfrm>
              <a:off x="5117241" y="5708425"/>
              <a:ext cx="1001485"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245253"/>
                  </a:solidFill>
                  <a:effectLst/>
                  <a:uFillTx/>
                  <a:ea typeface="Century Gothic"/>
                  <a:cs typeface="Century Gothic"/>
                  <a:sym typeface="Century Gothic"/>
                </a:rPr>
                <a:t>1.3</a:t>
              </a:r>
            </a:p>
          </p:txBody>
        </p:sp>
        <p:sp>
          <p:nvSpPr>
            <p:cNvPr id="25" name="TextBox 24">
              <a:extLst>
                <a:ext uri="{FF2B5EF4-FFF2-40B4-BE49-F238E27FC236}">
                  <a16:creationId xmlns:a16="http://schemas.microsoft.com/office/drawing/2014/main" id="{D05644A4-38FC-A28F-7B71-1473544FF66E}"/>
                </a:ext>
              </a:extLst>
            </p:cNvPr>
            <p:cNvSpPr txBox="1"/>
            <p:nvPr/>
          </p:nvSpPr>
          <p:spPr>
            <a:xfrm>
              <a:off x="3468532" y="5699812"/>
              <a:ext cx="1001485"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245253"/>
                  </a:solidFill>
                  <a:effectLst/>
                  <a:uFillTx/>
                  <a:ea typeface="Century Gothic"/>
                  <a:cs typeface="Century Gothic"/>
                  <a:sym typeface="Century Gothic"/>
                </a:rPr>
                <a:t>0.9</a:t>
              </a:r>
            </a:p>
          </p:txBody>
        </p:sp>
      </p:grpSp>
      <p:sp>
        <p:nvSpPr>
          <p:cNvPr id="26" name="Rectangle 25">
            <a:extLst>
              <a:ext uri="{FF2B5EF4-FFF2-40B4-BE49-F238E27FC236}">
                <a16:creationId xmlns:a16="http://schemas.microsoft.com/office/drawing/2014/main" id="{EA29432D-27CB-0D7A-6F95-8D6A2A37A0DB}"/>
              </a:ext>
            </a:extLst>
          </p:cNvPr>
          <p:cNvSpPr/>
          <p:nvPr/>
        </p:nvSpPr>
        <p:spPr>
          <a:xfrm>
            <a:off x="561007" y="4921022"/>
            <a:ext cx="4973039" cy="646329"/>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entury Gothic"/>
                <a:ea typeface="Century Gothic"/>
                <a:cs typeface="Century Gothic"/>
                <a:sym typeface="Century Gothic"/>
              </a:rPr>
              <a:t>Train</a:t>
            </a:r>
            <a:br>
              <a:rPr kumimoji="0" lang="en-US" sz="1800" b="0" i="0" u="none" strike="noStrike" cap="none" spc="0" normalizeH="0" baseline="0" dirty="0">
                <a:ln>
                  <a:noFill/>
                </a:ln>
                <a:solidFill>
                  <a:srgbClr val="000000"/>
                </a:solidFill>
                <a:effectLst/>
                <a:uFillTx/>
                <a:latin typeface="Century Gothic"/>
                <a:ea typeface="Century Gothic"/>
                <a:cs typeface="Century Gothic"/>
                <a:sym typeface="Century Gothic"/>
              </a:rPr>
            </a:br>
            <a:r>
              <a:rPr kumimoji="0" lang="en-US" sz="1800" b="0" i="0" u="none" strike="noStrike" cap="none" spc="0" normalizeH="0" baseline="0" dirty="0">
                <a:ln>
                  <a:noFill/>
                </a:ln>
                <a:solidFill>
                  <a:srgbClr val="000000"/>
                </a:solidFill>
                <a:effectLst/>
                <a:uFillTx/>
                <a:latin typeface="Century Gothic"/>
                <a:ea typeface="Century Gothic"/>
                <a:cs typeface="Century Gothic"/>
                <a:sym typeface="Century Gothic"/>
              </a:rPr>
              <a:t>(D3D+simulations)</a:t>
            </a:r>
          </a:p>
        </p:txBody>
      </p:sp>
      <p:sp>
        <p:nvSpPr>
          <p:cNvPr id="27" name="Rectangle 26">
            <a:extLst>
              <a:ext uri="{FF2B5EF4-FFF2-40B4-BE49-F238E27FC236}">
                <a16:creationId xmlns:a16="http://schemas.microsoft.com/office/drawing/2014/main" id="{F949B907-51D6-0596-EB9F-0C0B991286FE}"/>
              </a:ext>
            </a:extLst>
          </p:cNvPr>
          <p:cNvSpPr/>
          <p:nvPr/>
        </p:nvSpPr>
        <p:spPr>
          <a:xfrm>
            <a:off x="5929365" y="4921021"/>
            <a:ext cx="861559" cy="646329"/>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entury Gothic"/>
                <a:ea typeface="Century Gothic"/>
                <a:cs typeface="Century Gothic"/>
                <a:sym typeface="Century Gothic"/>
              </a:rPr>
              <a:t>Test</a:t>
            </a:r>
            <a:br>
              <a:rPr kumimoji="0" lang="en-US" sz="1800" b="0" i="0" u="none" strike="noStrike" cap="none" spc="0" normalizeH="0" baseline="0" dirty="0">
                <a:ln>
                  <a:noFill/>
                </a:ln>
                <a:solidFill>
                  <a:srgbClr val="000000"/>
                </a:solidFill>
                <a:effectLst/>
                <a:uFillTx/>
                <a:latin typeface="Century Gothic"/>
                <a:ea typeface="Century Gothic"/>
                <a:cs typeface="Century Gothic"/>
                <a:sym typeface="Century Gothic"/>
              </a:rPr>
            </a:br>
            <a:r>
              <a:rPr kumimoji="0" lang="en-US" sz="1800" b="0" i="0" u="none" strike="noStrike" cap="none" spc="0" normalizeH="0" baseline="0" dirty="0">
                <a:ln>
                  <a:noFill/>
                </a:ln>
                <a:solidFill>
                  <a:srgbClr val="000000"/>
                </a:solidFill>
                <a:effectLst/>
                <a:uFillTx/>
                <a:latin typeface="Century Gothic"/>
                <a:ea typeface="Century Gothic"/>
                <a:cs typeface="Century Gothic"/>
                <a:sym typeface="Century Gothic"/>
              </a:rPr>
              <a:t>(D3D)</a:t>
            </a:r>
          </a:p>
        </p:txBody>
      </p:sp>
    </p:spTree>
    <p:extLst>
      <p:ext uri="{BB962C8B-B14F-4D97-AF65-F5344CB8AC3E}">
        <p14:creationId xmlns:p14="http://schemas.microsoft.com/office/powerpoint/2010/main" val="58608547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B4353C-F8CA-5ECC-1CFD-F04C64055E1B}"/>
              </a:ext>
            </a:extLst>
          </p:cNvPr>
          <p:cNvSpPr>
            <a:spLocks noGrp="1"/>
          </p:cNvSpPr>
          <p:nvPr>
            <p:ph type="body" idx="1"/>
          </p:nvPr>
        </p:nvSpPr>
        <p:spPr>
          <a:xfrm>
            <a:off x="371921" y="1045027"/>
            <a:ext cx="7465791" cy="1727019"/>
          </a:xfrm>
        </p:spPr>
        <p:txBody>
          <a:bodyPr>
            <a:normAutofit/>
          </a:bodyPr>
          <a:lstStyle/>
          <a:p>
            <a:r>
              <a:rPr lang="en-US" dirty="0"/>
              <a:t>Pretend simulations are reality in regimes we haven’t yet seen</a:t>
            </a:r>
          </a:p>
          <a:p>
            <a:r>
              <a:rPr lang="en-US" dirty="0"/>
              <a:t>Once again: no significant improvement</a:t>
            </a:r>
          </a:p>
          <a:p>
            <a:r>
              <a:rPr lang="en-US" dirty="0"/>
              <a:t>UPSHOT: these simulations not quantitatively accurate</a:t>
            </a:r>
          </a:p>
        </p:txBody>
      </p:sp>
      <p:sp>
        <p:nvSpPr>
          <p:cNvPr id="3" name="Title 2">
            <a:extLst>
              <a:ext uri="{FF2B5EF4-FFF2-40B4-BE49-F238E27FC236}">
                <a16:creationId xmlns:a16="http://schemas.microsoft.com/office/drawing/2014/main" id="{99C9AB33-B59A-72CD-0725-B3DA62CE92BE}"/>
              </a:ext>
            </a:extLst>
          </p:cNvPr>
          <p:cNvSpPr>
            <a:spLocks noGrp="1"/>
          </p:cNvSpPr>
          <p:nvPr>
            <p:ph type="title"/>
          </p:nvPr>
        </p:nvSpPr>
        <p:spPr/>
        <p:txBody>
          <a:bodyPr/>
          <a:lstStyle/>
          <a:p>
            <a:r>
              <a:rPr lang="en-US" dirty="0"/>
              <a:t>Transfer learn by training on experiment data, tuning on simulation</a:t>
            </a:r>
          </a:p>
        </p:txBody>
      </p:sp>
      <p:sp>
        <p:nvSpPr>
          <p:cNvPr id="4" name="Slide Number Placeholder 3">
            <a:extLst>
              <a:ext uri="{FF2B5EF4-FFF2-40B4-BE49-F238E27FC236}">
                <a16:creationId xmlns:a16="http://schemas.microsoft.com/office/drawing/2014/main" id="{A5B6FFC3-B0B6-8B52-48CB-F1FCB3008198}"/>
              </a:ext>
            </a:extLst>
          </p:cNvPr>
          <p:cNvSpPr>
            <a:spLocks noGrp="1"/>
          </p:cNvSpPr>
          <p:nvPr>
            <p:ph type="sldNum" sz="quarter" idx="2"/>
          </p:nvPr>
        </p:nvSpPr>
        <p:spPr>
          <a:xfrm>
            <a:off x="487146" y="6466677"/>
            <a:ext cx="244908" cy="243841"/>
          </a:xfrm>
        </p:spPr>
        <p:txBody>
          <a:bodyPr/>
          <a:lstStyle/>
          <a:p>
            <a:fld id="{86CB4B4D-7CA3-9044-876B-883B54F8677D}" type="slidenum">
              <a:rPr lang="en-US" smtClean="0"/>
              <a:t>18</a:t>
            </a:fld>
            <a:endParaRPr lang="en-US" dirty="0"/>
          </a:p>
        </p:txBody>
      </p:sp>
      <p:grpSp>
        <p:nvGrpSpPr>
          <p:cNvPr id="19" name="Group 18">
            <a:extLst>
              <a:ext uri="{FF2B5EF4-FFF2-40B4-BE49-F238E27FC236}">
                <a16:creationId xmlns:a16="http://schemas.microsoft.com/office/drawing/2014/main" id="{7E3114CF-FE78-2884-CEDE-AF93140DD686}"/>
              </a:ext>
            </a:extLst>
          </p:cNvPr>
          <p:cNvGrpSpPr/>
          <p:nvPr/>
        </p:nvGrpSpPr>
        <p:grpSpPr>
          <a:xfrm>
            <a:off x="1597483" y="2890213"/>
            <a:ext cx="5675086" cy="1186649"/>
            <a:chOff x="805543" y="3019263"/>
            <a:chExt cx="5675086" cy="1186649"/>
          </a:xfrm>
        </p:grpSpPr>
        <p:sp>
          <p:nvSpPr>
            <p:cNvPr id="5" name="Rectangle 4">
              <a:extLst>
                <a:ext uri="{FF2B5EF4-FFF2-40B4-BE49-F238E27FC236}">
                  <a16:creationId xmlns:a16="http://schemas.microsoft.com/office/drawing/2014/main" id="{912E2C08-CAAA-A983-F4C8-E12828CEB40B}"/>
                </a:ext>
              </a:extLst>
            </p:cNvPr>
            <p:cNvSpPr/>
            <p:nvPr/>
          </p:nvSpPr>
          <p:spPr>
            <a:xfrm>
              <a:off x="3164114" y="3559583"/>
              <a:ext cx="914400" cy="646329"/>
            </a:xfrm>
            <a:prstGeom prst="rect">
              <a:avLst/>
            </a:prstGeom>
            <a:solidFill>
              <a:srgbClr val="FFFFFF"/>
            </a:solidFill>
            <a:ln w="2540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entury Gothic"/>
                  <a:ea typeface="Century Gothic"/>
                  <a:cs typeface="Century Gothic"/>
                  <a:sym typeface="Century Gothic"/>
                </a:rPr>
                <a:t>RNN</a:t>
              </a:r>
              <a:br>
                <a:rPr kumimoji="0" lang="en-US" sz="1800" b="0" i="0" u="none" strike="noStrike" cap="none" spc="0" normalizeH="0" baseline="0" dirty="0">
                  <a:ln>
                    <a:noFill/>
                  </a:ln>
                  <a:solidFill>
                    <a:srgbClr val="000000"/>
                  </a:solidFill>
                  <a:effectLst/>
                  <a:uFillTx/>
                  <a:latin typeface="Century Gothic"/>
                  <a:ea typeface="Century Gothic"/>
                  <a:cs typeface="Century Gothic"/>
                  <a:sym typeface="Century Gothic"/>
                </a:rPr>
              </a:br>
              <a:r>
                <a:rPr kumimoji="0" lang="en-US" sz="1800" b="0" i="0" u="none" strike="noStrike" cap="none" spc="0" normalizeH="0" baseline="0" dirty="0">
                  <a:ln>
                    <a:noFill/>
                  </a:ln>
                  <a:solidFill>
                    <a:srgbClr val="000000"/>
                  </a:solidFill>
                  <a:effectLst/>
                  <a:uFillTx/>
                  <a:latin typeface="Century Gothic"/>
                  <a:ea typeface="Century Gothic"/>
                  <a:cs typeface="Century Gothic"/>
                  <a:sym typeface="Century Gothic"/>
                </a:rPr>
                <a:t>(0.5M)</a:t>
              </a:r>
            </a:p>
          </p:txBody>
        </p:sp>
        <p:sp>
          <p:nvSpPr>
            <p:cNvPr id="6" name="Rectangle 5">
              <a:extLst>
                <a:ext uri="{FF2B5EF4-FFF2-40B4-BE49-F238E27FC236}">
                  <a16:creationId xmlns:a16="http://schemas.microsoft.com/office/drawing/2014/main" id="{CFD48167-F20C-2F4C-4D94-B86ADC066A4B}"/>
                </a:ext>
              </a:extLst>
            </p:cNvPr>
            <p:cNvSpPr/>
            <p:nvPr/>
          </p:nvSpPr>
          <p:spPr>
            <a:xfrm>
              <a:off x="805543" y="3559583"/>
              <a:ext cx="1828800" cy="646329"/>
            </a:xfrm>
            <a:prstGeom prst="rect">
              <a:avLst/>
            </a:prstGeom>
            <a:solidFill>
              <a:srgbClr val="FFFFFF"/>
            </a:solidFill>
            <a:ln w="2540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entury Gothic"/>
                  <a:ea typeface="Century Gothic"/>
                  <a:cs typeface="Century Gothic"/>
                  <a:sym typeface="Century Gothic"/>
                </a:rPr>
                <a:t>Encoder</a:t>
              </a:r>
            </a:p>
            <a:p>
              <a:pPr marL="0" marR="0" indent="0" defTabSz="914400" rtl="0" fontAlgn="auto" latinLnBrk="0" hangingPunct="0">
                <a:lnSpc>
                  <a:spcPct val="100000"/>
                </a:lnSpc>
                <a:spcBef>
                  <a:spcPts val="0"/>
                </a:spcBef>
                <a:spcAft>
                  <a:spcPts val="0"/>
                </a:spcAft>
                <a:buClrTx/>
                <a:buSzTx/>
                <a:buFontTx/>
                <a:buNone/>
                <a:tabLst/>
              </a:pPr>
              <a:r>
                <a:rPr lang="en-US" sz="1800" b="0" dirty="0">
                  <a:solidFill>
                    <a:srgbClr val="000000"/>
                  </a:solidFill>
                </a:rPr>
                <a:t>(1M)</a:t>
              </a:r>
              <a:endParaRPr kumimoji="0" lang="en-US" sz="1800" b="0" i="0" u="none" strike="noStrike" cap="none" spc="0" normalizeH="0" baseline="0" dirty="0">
                <a:ln>
                  <a:noFill/>
                </a:ln>
                <a:solidFill>
                  <a:srgbClr val="000000"/>
                </a:solidFill>
                <a:effectLst/>
                <a:uFillTx/>
                <a:latin typeface="Century Gothic"/>
                <a:ea typeface="Century Gothic"/>
                <a:cs typeface="Century Gothic"/>
                <a:sym typeface="Century Gothic"/>
              </a:endParaRPr>
            </a:p>
          </p:txBody>
        </p:sp>
        <p:sp>
          <p:nvSpPr>
            <p:cNvPr id="7" name="Rectangle 6">
              <a:extLst>
                <a:ext uri="{FF2B5EF4-FFF2-40B4-BE49-F238E27FC236}">
                  <a16:creationId xmlns:a16="http://schemas.microsoft.com/office/drawing/2014/main" id="{B4F311AA-C0EB-48B1-215F-3B4427303365}"/>
                </a:ext>
              </a:extLst>
            </p:cNvPr>
            <p:cNvSpPr/>
            <p:nvPr/>
          </p:nvSpPr>
          <p:spPr>
            <a:xfrm>
              <a:off x="4651829" y="3559583"/>
              <a:ext cx="1828800" cy="646329"/>
            </a:xfrm>
            <a:prstGeom prst="rect">
              <a:avLst/>
            </a:prstGeom>
            <a:solidFill>
              <a:srgbClr val="FFFFFF"/>
            </a:solidFill>
            <a:ln w="2540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r>
                <a:rPr lang="en-US" sz="1800" b="0" dirty="0">
                  <a:solidFill>
                    <a:srgbClr val="000000"/>
                  </a:solidFill>
                </a:rPr>
                <a:t>De</a:t>
              </a:r>
              <a:r>
                <a:rPr kumimoji="0" lang="en-US" sz="1800" b="0" i="0" u="none" strike="noStrike" cap="none" spc="0" normalizeH="0" baseline="0" dirty="0">
                  <a:ln>
                    <a:noFill/>
                  </a:ln>
                  <a:solidFill>
                    <a:srgbClr val="000000"/>
                  </a:solidFill>
                  <a:effectLst/>
                  <a:uFillTx/>
                  <a:latin typeface="Century Gothic"/>
                  <a:ea typeface="Century Gothic"/>
                  <a:cs typeface="Century Gothic"/>
                  <a:sym typeface="Century Gothic"/>
                </a:rPr>
                <a:t>coder</a:t>
              </a:r>
              <a:br>
                <a:rPr kumimoji="0" lang="en-US" sz="1800" b="0" i="0" u="none" strike="noStrike" cap="none" spc="0" normalizeH="0" baseline="0" dirty="0">
                  <a:ln>
                    <a:noFill/>
                  </a:ln>
                  <a:solidFill>
                    <a:srgbClr val="000000"/>
                  </a:solidFill>
                  <a:effectLst/>
                  <a:uFillTx/>
                  <a:latin typeface="Century Gothic"/>
                  <a:ea typeface="Century Gothic"/>
                  <a:cs typeface="Century Gothic"/>
                  <a:sym typeface="Century Gothic"/>
                </a:rPr>
              </a:br>
              <a:r>
                <a:rPr kumimoji="0" lang="en-US" sz="1800" b="0" i="0" u="none" strike="noStrike" cap="none" spc="0" normalizeH="0" baseline="0" dirty="0">
                  <a:ln>
                    <a:noFill/>
                  </a:ln>
                  <a:solidFill>
                    <a:srgbClr val="000000"/>
                  </a:solidFill>
                  <a:effectLst/>
                  <a:uFillTx/>
                  <a:latin typeface="Century Gothic"/>
                  <a:ea typeface="Century Gothic"/>
                  <a:cs typeface="Century Gothic"/>
                  <a:sym typeface="Century Gothic"/>
                </a:rPr>
                <a:t>(1M)</a:t>
              </a:r>
            </a:p>
          </p:txBody>
        </p:sp>
        <p:cxnSp>
          <p:nvCxnSpPr>
            <p:cNvPr id="9" name="Straight Arrow Connector 8">
              <a:extLst>
                <a:ext uri="{FF2B5EF4-FFF2-40B4-BE49-F238E27FC236}">
                  <a16:creationId xmlns:a16="http://schemas.microsoft.com/office/drawing/2014/main" id="{BD0B0037-F9F4-7AF1-C4E0-26519E01A132}"/>
                </a:ext>
              </a:extLst>
            </p:cNvPr>
            <p:cNvCxnSpPr>
              <a:cxnSpLocks/>
              <a:endCxn id="5" idx="1"/>
            </p:cNvCxnSpPr>
            <p:nvPr/>
          </p:nvCxnSpPr>
          <p:spPr>
            <a:xfrm>
              <a:off x="2634342" y="3882748"/>
              <a:ext cx="529772" cy="0"/>
            </a:xfrm>
            <a:prstGeom prst="straightConnector1">
              <a:avLst/>
            </a:prstGeom>
            <a:noFill/>
            <a:ln w="25400" cap="flat">
              <a:solidFill>
                <a:srgbClr val="FF0000"/>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0" name="Straight Arrow Connector 9">
              <a:extLst>
                <a:ext uri="{FF2B5EF4-FFF2-40B4-BE49-F238E27FC236}">
                  <a16:creationId xmlns:a16="http://schemas.microsoft.com/office/drawing/2014/main" id="{CC1C3B11-90EE-CE7E-92B2-FB260D07D9E0}"/>
                </a:ext>
              </a:extLst>
            </p:cNvPr>
            <p:cNvCxnSpPr>
              <a:cxnSpLocks/>
              <a:stCxn id="5" idx="3"/>
              <a:endCxn id="7" idx="1"/>
            </p:cNvCxnSpPr>
            <p:nvPr/>
          </p:nvCxnSpPr>
          <p:spPr>
            <a:xfrm>
              <a:off x="4078514" y="3882748"/>
              <a:ext cx="573315" cy="0"/>
            </a:xfrm>
            <a:prstGeom prst="straightConnector1">
              <a:avLst/>
            </a:prstGeom>
            <a:noFill/>
            <a:ln w="25400" cap="flat">
              <a:solidFill>
                <a:srgbClr val="FF0000"/>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grpSp>
          <p:nvGrpSpPr>
            <p:cNvPr id="15" name="Group 14">
              <a:extLst>
                <a:ext uri="{FF2B5EF4-FFF2-40B4-BE49-F238E27FC236}">
                  <a16:creationId xmlns:a16="http://schemas.microsoft.com/office/drawing/2014/main" id="{99B352E8-94BA-39F4-9040-2CEC2444306A}"/>
                </a:ext>
              </a:extLst>
            </p:cNvPr>
            <p:cNvGrpSpPr/>
            <p:nvPr/>
          </p:nvGrpSpPr>
          <p:grpSpPr>
            <a:xfrm>
              <a:off x="3328068" y="3019263"/>
              <a:ext cx="689214" cy="554833"/>
              <a:chOff x="3328068" y="3164404"/>
              <a:chExt cx="689214" cy="554833"/>
            </a:xfrm>
          </p:grpSpPr>
          <p:sp>
            <p:nvSpPr>
              <p:cNvPr id="13" name="Arc 12">
                <a:extLst>
                  <a:ext uri="{FF2B5EF4-FFF2-40B4-BE49-F238E27FC236}">
                    <a16:creationId xmlns:a16="http://schemas.microsoft.com/office/drawing/2014/main" id="{6A991179-8817-040B-E3B9-28D1C152E51F}"/>
                  </a:ext>
                </a:extLst>
              </p:cNvPr>
              <p:cNvSpPr/>
              <p:nvPr/>
            </p:nvSpPr>
            <p:spPr>
              <a:xfrm>
                <a:off x="3328068" y="3164404"/>
                <a:ext cx="679921" cy="554833"/>
              </a:xfrm>
              <a:prstGeom prst="arc">
                <a:avLst>
                  <a:gd name="adj1" fmla="val 7062390"/>
                  <a:gd name="adj2" fmla="val 2098891"/>
                </a:avLst>
              </a:prstGeom>
              <a:noFill/>
              <a:ln w="25400" cap="flat">
                <a:solidFill>
                  <a:srgbClr val="FF0000"/>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14" name="Triangle 13">
                <a:extLst>
                  <a:ext uri="{FF2B5EF4-FFF2-40B4-BE49-F238E27FC236}">
                    <a16:creationId xmlns:a16="http://schemas.microsoft.com/office/drawing/2014/main" id="{1961A530-73A1-825B-2703-12A84DB7D2BD}"/>
                  </a:ext>
                </a:extLst>
              </p:cNvPr>
              <p:cNvSpPr/>
              <p:nvPr/>
            </p:nvSpPr>
            <p:spPr>
              <a:xfrm rot="12525758">
                <a:off x="3843110" y="3457583"/>
                <a:ext cx="174172" cy="224311"/>
              </a:xfrm>
              <a:prstGeom prst="triangle">
                <a:avLst/>
              </a:prstGeom>
              <a:solidFill>
                <a:srgbClr val="FF0000"/>
              </a:solidFill>
              <a:ln w="2540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entury Gothic"/>
                  <a:ea typeface="Century Gothic"/>
                  <a:cs typeface="Century Gothic"/>
                  <a:sym typeface="Century Gothic"/>
                </a:endParaRPr>
              </a:p>
            </p:txBody>
          </p:sp>
        </p:grpSp>
      </p:grpSp>
      <p:pic>
        <p:nvPicPr>
          <p:cNvPr id="6148" name="Picture 4">
            <a:extLst>
              <a:ext uri="{FF2B5EF4-FFF2-40B4-BE49-F238E27FC236}">
                <a16:creationId xmlns:a16="http://schemas.microsoft.com/office/drawing/2014/main" id="{3F5515F7-AB4D-6191-8BC0-C82A3D795D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831"/>
          <a:stretch/>
        </p:blipFill>
        <p:spPr bwMode="auto">
          <a:xfrm>
            <a:off x="7837713" y="948958"/>
            <a:ext cx="4274459" cy="5909609"/>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Group 47">
            <a:extLst>
              <a:ext uri="{FF2B5EF4-FFF2-40B4-BE49-F238E27FC236}">
                <a16:creationId xmlns:a16="http://schemas.microsoft.com/office/drawing/2014/main" id="{2C0A0AF0-7492-2C5D-5864-420EB365252D}"/>
              </a:ext>
            </a:extLst>
          </p:cNvPr>
          <p:cNvGrpSpPr/>
          <p:nvPr/>
        </p:nvGrpSpPr>
        <p:grpSpPr>
          <a:xfrm>
            <a:off x="380525" y="4291101"/>
            <a:ext cx="6550535" cy="2423161"/>
            <a:chOff x="1048182" y="4291101"/>
            <a:chExt cx="6550535" cy="2423161"/>
          </a:xfrm>
        </p:grpSpPr>
        <p:sp>
          <p:nvSpPr>
            <p:cNvPr id="44" name="Arc 43">
              <a:extLst>
                <a:ext uri="{FF2B5EF4-FFF2-40B4-BE49-F238E27FC236}">
                  <a16:creationId xmlns:a16="http://schemas.microsoft.com/office/drawing/2014/main" id="{15B8E364-544C-3290-E0D0-6DA3073DC98B}"/>
                </a:ext>
              </a:extLst>
            </p:cNvPr>
            <p:cNvSpPr/>
            <p:nvPr/>
          </p:nvSpPr>
          <p:spPr>
            <a:xfrm rot="13317214">
              <a:off x="1048182" y="4418038"/>
              <a:ext cx="1371600" cy="1371600"/>
            </a:xfrm>
            <a:prstGeom prst="arc">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grpSp>
          <p:nvGrpSpPr>
            <p:cNvPr id="20" name="Group 19">
              <a:extLst>
                <a:ext uri="{FF2B5EF4-FFF2-40B4-BE49-F238E27FC236}">
                  <a16:creationId xmlns:a16="http://schemas.microsoft.com/office/drawing/2014/main" id="{499C7620-675D-2E77-4343-929B5361EA76}"/>
                </a:ext>
              </a:extLst>
            </p:cNvPr>
            <p:cNvGrpSpPr/>
            <p:nvPr/>
          </p:nvGrpSpPr>
          <p:grpSpPr>
            <a:xfrm>
              <a:off x="1372894" y="5856659"/>
              <a:ext cx="6216315" cy="857603"/>
              <a:chOff x="239485" y="5428346"/>
              <a:chExt cx="6216315" cy="857603"/>
            </a:xfrm>
          </p:grpSpPr>
          <p:cxnSp>
            <p:nvCxnSpPr>
              <p:cNvPr id="21" name="Straight Connector 20">
                <a:extLst>
                  <a:ext uri="{FF2B5EF4-FFF2-40B4-BE49-F238E27FC236}">
                    <a16:creationId xmlns:a16="http://schemas.microsoft.com/office/drawing/2014/main" id="{744CD9B0-1733-0015-218D-146EC1CDC17F}"/>
                  </a:ext>
                </a:extLst>
              </p:cNvPr>
              <p:cNvCxnSpPr>
                <a:cxnSpLocks/>
              </p:cNvCxnSpPr>
              <p:nvPr/>
            </p:nvCxnSpPr>
            <p:spPr>
              <a:xfrm flipV="1">
                <a:off x="239485" y="5428346"/>
                <a:ext cx="0" cy="275772"/>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2" name="Straight Connector 21">
                <a:extLst>
                  <a:ext uri="{FF2B5EF4-FFF2-40B4-BE49-F238E27FC236}">
                    <a16:creationId xmlns:a16="http://schemas.microsoft.com/office/drawing/2014/main" id="{4CD784D3-F4F1-290B-144D-9D56D73A7680}"/>
                  </a:ext>
                </a:extLst>
              </p:cNvPr>
              <p:cNvCxnSpPr>
                <a:cxnSpLocks/>
              </p:cNvCxnSpPr>
              <p:nvPr/>
            </p:nvCxnSpPr>
            <p:spPr>
              <a:xfrm flipV="1">
                <a:off x="653906" y="5428346"/>
                <a:ext cx="0" cy="275772"/>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3" name="Straight Connector 22">
                <a:extLst>
                  <a:ext uri="{FF2B5EF4-FFF2-40B4-BE49-F238E27FC236}">
                    <a16:creationId xmlns:a16="http://schemas.microsoft.com/office/drawing/2014/main" id="{9B1B71B7-0813-DC4D-A26C-E6E0D05B9B03}"/>
                  </a:ext>
                </a:extLst>
              </p:cNvPr>
              <p:cNvCxnSpPr>
                <a:cxnSpLocks/>
              </p:cNvCxnSpPr>
              <p:nvPr/>
            </p:nvCxnSpPr>
            <p:spPr>
              <a:xfrm flipV="1">
                <a:off x="1068327" y="5428346"/>
                <a:ext cx="0" cy="275772"/>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4" name="Straight Connector 23">
                <a:extLst>
                  <a:ext uri="{FF2B5EF4-FFF2-40B4-BE49-F238E27FC236}">
                    <a16:creationId xmlns:a16="http://schemas.microsoft.com/office/drawing/2014/main" id="{DDAA5229-6DF7-3882-0892-47F4E581EBF7}"/>
                  </a:ext>
                </a:extLst>
              </p:cNvPr>
              <p:cNvCxnSpPr>
                <a:cxnSpLocks/>
              </p:cNvCxnSpPr>
              <p:nvPr/>
            </p:nvCxnSpPr>
            <p:spPr>
              <a:xfrm flipV="1">
                <a:off x="1482748" y="5428346"/>
                <a:ext cx="0" cy="275772"/>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5" name="Straight Connector 24">
                <a:extLst>
                  <a:ext uri="{FF2B5EF4-FFF2-40B4-BE49-F238E27FC236}">
                    <a16:creationId xmlns:a16="http://schemas.microsoft.com/office/drawing/2014/main" id="{D255C6D7-3839-9482-9889-3A4BF1B4033B}"/>
                  </a:ext>
                </a:extLst>
              </p:cNvPr>
              <p:cNvCxnSpPr>
                <a:cxnSpLocks/>
              </p:cNvCxnSpPr>
              <p:nvPr/>
            </p:nvCxnSpPr>
            <p:spPr>
              <a:xfrm flipV="1">
                <a:off x="1897169" y="5428346"/>
                <a:ext cx="0" cy="275772"/>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6" name="Straight Connector 25">
                <a:extLst>
                  <a:ext uri="{FF2B5EF4-FFF2-40B4-BE49-F238E27FC236}">
                    <a16:creationId xmlns:a16="http://schemas.microsoft.com/office/drawing/2014/main" id="{A71AE967-D628-1A06-0F41-10B79A9C6244}"/>
                  </a:ext>
                </a:extLst>
              </p:cNvPr>
              <p:cNvCxnSpPr>
                <a:cxnSpLocks/>
              </p:cNvCxnSpPr>
              <p:nvPr/>
            </p:nvCxnSpPr>
            <p:spPr>
              <a:xfrm flipV="1">
                <a:off x="2311590" y="5428346"/>
                <a:ext cx="0" cy="275772"/>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7" name="Straight Connector 26">
                <a:extLst>
                  <a:ext uri="{FF2B5EF4-FFF2-40B4-BE49-F238E27FC236}">
                    <a16:creationId xmlns:a16="http://schemas.microsoft.com/office/drawing/2014/main" id="{5656BD4E-0B53-7E7B-A5EB-FFFCF1F0319B}"/>
                  </a:ext>
                </a:extLst>
              </p:cNvPr>
              <p:cNvCxnSpPr>
                <a:cxnSpLocks/>
              </p:cNvCxnSpPr>
              <p:nvPr/>
            </p:nvCxnSpPr>
            <p:spPr>
              <a:xfrm flipV="1">
                <a:off x="2726011" y="5428346"/>
                <a:ext cx="0" cy="275772"/>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8" name="Straight Connector 27">
                <a:extLst>
                  <a:ext uri="{FF2B5EF4-FFF2-40B4-BE49-F238E27FC236}">
                    <a16:creationId xmlns:a16="http://schemas.microsoft.com/office/drawing/2014/main" id="{D1EFE1B1-66B5-BD14-A715-7688942157A0}"/>
                  </a:ext>
                </a:extLst>
              </p:cNvPr>
              <p:cNvCxnSpPr>
                <a:cxnSpLocks/>
              </p:cNvCxnSpPr>
              <p:nvPr/>
            </p:nvCxnSpPr>
            <p:spPr>
              <a:xfrm flipV="1">
                <a:off x="3140432" y="5428346"/>
                <a:ext cx="0" cy="275772"/>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9" name="Straight Connector 28">
                <a:extLst>
                  <a:ext uri="{FF2B5EF4-FFF2-40B4-BE49-F238E27FC236}">
                    <a16:creationId xmlns:a16="http://schemas.microsoft.com/office/drawing/2014/main" id="{FAA900E1-87C8-47AD-90FA-77013F848338}"/>
                  </a:ext>
                </a:extLst>
              </p:cNvPr>
              <p:cNvCxnSpPr>
                <a:cxnSpLocks/>
              </p:cNvCxnSpPr>
              <p:nvPr/>
            </p:nvCxnSpPr>
            <p:spPr>
              <a:xfrm flipV="1">
                <a:off x="3554853" y="5428346"/>
                <a:ext cx="0" cy="275772"/>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0" name="Straight Connector 29">
                <a:extLst>
                  <a:ext uri="{FF2B5EF4-FFF2-40B4-BE49-F238E27FC236}">
                    <a16:creationId xmlns:a16="http://schemas.microsoft.com/office/drawing/2014/main" id="{5876EBAF-3E8A-483A-2DD4-776072408FAA}"/>
                  </a:ext>
                </a:extLst>
              </p:cNvPr>
              <p:cNvCxnSpPr>
                <a:cxnSpLocks/>
              </p:cNvCxnSpPr>
              <p:nvPr/>
            </p:nvCxnSpPr>
            <p:spPr>
              <a:xfrm flipV="1">
                <a:off x="3969274" y="5428346"/>
                <a:ext cx="0" cy="275772"/>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1" name="Straight Connector 30">
                <a:extLst>
                  <a:ext uri="{FF2B5EF4-FFF2-40B4-BE49-F238E27FC236}">
                    <a16:creationId xmlns:a16="http://schemas.microsoft.com/office/drawing/2014/main" id="{C8153BB0-EB7C-1A5C-761B-BEA2537F0A00}"/>
                  </a:ext>
                </a:extLst>
              </p:cNvPr>
              <p:cNvCxnSpPr>
                <a:cxnSpLocks/>
              </p:cNvCxnSpPr>
              <p:nvPr/>
            </p:nvCxnSpPr>
            <p:spPr>
              <a:xfrm flipV="1">
                <a:off x="4383695" y="5428346"/>
                <a:ext cx="0" cy="275772"/>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2" name="Straight Connector 31">
                <a:extLst>
                  <a:ext uri="{FF2B5EF4-FFF2-40B4-BE49-F238E27FC236}">
                    <a16:creationId xmlns:a16="http://schemas.microsoft.com/office/drawing/2014/main" id="{5A7B878C-3F06-AF80-A521-CA08F320CF28}"/>
                  </a:ext>
                </a:extLst>
              </p:cNvPr>
              <p:cNvCxnSpPr>
                <a:cxnSpLocks/>
              </p:cNvCxnSpPr>
              <p:nvPr/>
            </p:nvCxnSpPr>
            <p:spPr>
              <a:xfrm flipV="1">
                <a:off x="4798116" y="5428346"/>
                <a:ext cx="0" cy="275772"/>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3" name="Straight Connector 32">
                <a:extLst>
                  <a:ext uri="{FF2B5EF4-FFF2-40B4-BE49-F238E27FC236}">
                    <a16:creationId xmlns:a16="http://schemas.microsoft.com/office/drawing/2014/main" id="{1E15129A-D165-A6F3-4FDD-B54AACBE9660}"/>
                  </a:ext>
                </a:extLst>
              </p:cNvPr>
              <p:cNvCxnSpPr>
                <a:cxnSpLocks/>
              </p:cNvCxnSpPr>
              <p:nvPr/>
            </p:nvCxnSpPr>
            <p:spPr>
              <a:xfrm flipV="1">
                <a:off x="5212537" y="5428346"/>
                <a:ext cx="0" cy="275772"/>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4" name="Straight Connector 33">
                <a:extLst>
                  <a:ext uri="{FF2B5EF4-FFF2-40B4-BE49-F238E27FC236}">
                    <a16:creationId xmlns:a16="http://schemas.microsoft.com/office/drawing/2014/main" id="{AE4F8DCF-3325-53FB-A5A3-15756C56E126}"/>
                  </a:ext>
                </a:extLst>
              </p:cNvPr>
              <p:cNvCxnSpPr>
                <a:cxnSpLocks/>
              </p:cNvCxnSpPr>
              <p:nvPr/>
            </p:nvCxnSpPr>
            <p:spPr>
              <a:xfrm flipV="1">
                <a:off x="5626958" y="5428346"/>
                <a:ext cx="0" cy="275772"/>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5" name="Straight Connector 34">
                <a:extLst>
                  <a:ext uri="{FF2B5EF4-FFF2-40B4-BE49-F238E27FC236}">
                    <a16:creationId xmlns:a16="http://schemas.microsoft.com/office/drawing/2014/main" id="{BCA61276-876C-AF75-C7C0-5D6114BD28E6}"/>
                  </a:ext>
                </a:extLst>
              </p:cNvPr>
              <p:cNvCxnSpPr>
                <a:cxnSpLocks/>
              </p:cNvCxnSpPr>
              <p:nvPr/>
            </p:nvCxnSpPr>
            <p:spPr>
              <a:xfrm flipV="1">
                <a:off x="6041379" y="5428346"/>
                <a:ext cx="0" cy="275772"/>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6" name="Straight Connector 35">
                <a:extLst>
                  <a:ext uri="{FF2B5EF4-FFF2-40B4-BE49-F238E27FC236}">
                    <a16:creationId xmlns:a16="http://schemas.microsoft.com/office/drawing/2014/main" id="{F7795D7D-15AF-16C8-C3EC-3BE6D0FFCD2B}"/>
                  </a:ext>
                </a:extLst>
              </p:cNvPr>
              <p:cNvCxnSpPr>
                <a:cxnSpLocks/>
              </p:cNvCxnSpPr>
              <p:nvPr/>
            </p:nvCxnSpPr>
            <p:spPr>
              <a:xfrm flipV="1">
                <a:off x="6455800" y="5428346"/>
                <a:ext cx="0" cy="275772"/>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7" name="Straight Connector 36">
                <a:extLst>
                  <a:ext uri="{FF2B5EF4-FFF2-40B4-BE49-F238E27FC236}">
                    <a16:creationId xmlns:a16="http://schemas.microsoft.com/office/drawing/2014/main" id="{54042A01-6EC1-5E1A-D739-E76599691D12}"/>
                  </a:ext>
                </a:extLst>
              </p:cNvPr>
              <p:cNvCxnSpPr>
                <a:cxnSpLocks/>
              </p:cNvCxnSpPr>
              <p:nvPr/>
            </p:nvCxnSpPr>
            <p:spPr>
              <a:xfrm flipV="1">
                <a:off x="239485" y="5694334"/>
                <a:ext cx="6216315" cy="9784"/>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15C67C52-DA87-73D8-C56D-1A7E964CCCA6}"/>
                      </a:ext>
                    </a:extLst>
                  </p:cNvPr>
                  <p:cNvSpPr txBox="1"/>
                  <p:nvPr/>
                </p:nvSpPr>
                <p:spPr>
                  <a:xfrm>
                    <a:off x="2423887" y="5791200"/>
                    <a:ext cx="1001485" cy="4947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24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ctrlPr>
                            </m:sSubPr>
                            <m:e>
                              <m:r>
                                <a:rPr kumimoji="0" lang="en-US" sz="24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𝑰</m:t>
                              </m:r>
                            </m:e>
                            <m:sub>
                              <m:r>
                                <a:rPr kumimoji="0" lang="en-US" sz="24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𝒑</m:t>
                              </m:r>
                            </m:sub>
                          </m:sSub>
                          <m:r>
                            <a:rPr kumimoji="0" lang="en-US" sz="24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 (</m:t>
                          </m:r>
                          <m:r>
                            <a:rPr kumimoji="0" lang="en-US" sz="24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𝑴𝑨</m:t>
                          </m:r>
                          <m:r>
                            <a:rPr kumimoji="0" lang="en-US" sz="24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m:t>
                          </m:r>
                        </m:oMath>
                      </m:oMathPara>
                    </a14:m>
                    <a:endParaRPr kumimoji="0" lang="en-US" sz="2400" b="1" i="0" u="none" strike="noStrike" cap="none" spc="0" normalizeH="0" baseline="0" dirty="0">
                      <a:ln>
                        <a:noFill/>
                      </a:ln>
                      <a:solidFill>
                        <a:srgbClr val="245253"/>
                      </a:solidFill>
                      <a:effectLst/>
                      <a:uFillTx/>
                      <a:ea typeface="Century Gothic"/>
                      <a:cs typeface="Century Gothic"/>
                      <a:sym typeface="Century Gothic"/>
                    </a:endParaRPr>
                  </a:p>
                </p:txBody>
              </p:sp>
            </mc:Choice>
            <mc:Fallback xmlns="">
              <p:sp>
                <p:nvSpPr>
                  <p:cNvPr id="38" name="TextBox 37">
                    <a:extLst>
                      <a:ext uri="{FF2B5EF4-FFF2-40B4-BE49-F238E27FC236}">
                        <a16:creationId xmlns:a16="http://schemas.microsoft.com/office/drawing/2014/main" id="{15C67C52-DA87-73D8-C56D-1A7E964CCCA6}"/>
                      </a:ext>
                    </a:extLst>
                  </p:cNvPr>
                  <p:cNvSpPr txBox="1">
                    <a:spLocks noRot="1" noChangeAspect="1" noMove="1" noResize="1" noEditPoints="1" noAdjustHandles="1" noChangeArrowheads="1" noChangeShapeType="1" noTextEdit="1"/>
                  </p:cNvSpPr>
                  <p:nvPr/>
                </p:nvSpPr>
                <p:spPr>
                  <a:xfrm>
                    <a:off x="2423887" y="5791200"/>
                    <a:ext cx="1001485" cy="494749"/>
                  </a:xfrm>
                  <a:prstGeom prst="rect">
                    <a:avLst/>
                  </a:prstGeom>
                  <a:blipFill>
                    <a:blip r:embed="rId4"/>
                    <a:stretch>
                      <a:fillRect l="-18750" r="-13750" b="-12500"/>
                    </a:stretch>
                  </a:blipFill>
                  <a:ln w="12700" cap="flat">
                    <a:noFill/>
                    <a:miter lim="400000"/>
                  </a:ln>
                  <a:effectLst/>
                </p:spPr>
                <p:txBody>
                  <a:bodyPr/>
                  <a:lstStyle/>
                  <a:p>
                    <a:r>
                      <a:rPr lang="en-US">
                        <a:noFill/>
                      </a:rPr>
                      <a:t> </a:t>
                    </a:r>
                  </a:p>
                </p:txBody>
              </p:sp>
            </mc:Fallback>
          </mc:AlternateContent>
          <p:sp>
            <p:nvSpPr>
              <p:cNvPr id="39" name="TextBox 38">
                <a:extLst>
                  <a:ext uri="{FF2B5EF4-FFF2-40B4-BE49-F238E27FC236}">
                    <a16:creationId xmlns:a16="http://schemas.microsoft.com/office/drawing/2014/main" id="{D80EF1CF-6B08-E7F5-FDEC-49FFE3461342}"/>
                  </a:ext>
                </a:extLst>
              </p:cNvPr>
              <p:cNvSpPr txBox="1"/>
              <p:nvPr/>
            </p:nvSpPr>
            <p:spPr>
              <a:xfrm>
                <a:off x="5117241" y="5708425"/>
                <a:ext cx="1001485"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245253"/>
                    </a:solidFill>
                    <a:effectLst/>
                    <a:uFillTx/>
                    <a:ea typeface="Century Gothic"/>
                    <a:cs typeface="Century Gothic"/>
                    <a:sym typeface="Century Gothic"/>
                  </a:rPr>
                  <a:t>1.3</a:t>
                </a:r>
              </a:p>
            </p:txBody>
          </p:sp>
          <p:sp>
            <p:nvSpPr>
              <p:cNvPr id="40" name="TextBox 39">
                <a:extLst>
                  <a:ext uri="{FF2B5EF4-FFF2-40B4-BE49-F238E27FC236}">
                    <a16:creationId xmlns:a16="http://schemas.microsoft.com/office/drawing/2014/main" id="{04D04C71-4025-F92F-F0E6-01F205E975C6}"/>
                  </a:ext>
                </a:extLst>
              </p:cNvPr>
              <p:cNvSpPr txBox="1"/>
              <p:nvPr/>
            </p:nvSpPr>
            <p:spPr>
              <a:xfrm>
                <a:off x="3468532" y="5699812"/>
                <a:ext cx="1001485"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245253"/>
                    </a:solidFill>
                    <a:effectLst/>
                    <a:uFillTx/>
                    <a:ea typeface="Century Gothic"/>
                    <a:cs typeface="Century Gothic"/>
                    <a:sym typeface="Century Gothic"/>
                  </a:rPr>
                  <a:t>0.9</a:t>
                </a:r>
              </a:p>
            </p:txBody>
          </p:sp>
        </p:grpSp>
        <p:sp>
          <p:nvSpPr>
            <p:cNvPr id="41" name="Rectangle 40">
              <a:extLst>
                <a:ext uri="{FF2B5EF4-FFF2-40B4-BE49-F238E27FC236}">
                  <a16:creationId xmlns:a16="http://schemas.microsoft.com/office/drawing/2014/main" id="{4FBCEFDC-96C6-2DD4-5834-712EAAA52653}"/>
                </a:ext>
              </a:extLst>
            </p:cNvPr>
            <p:cNvSpPr/>
            <p:nvPr/>
          </p:nvSpPr>
          <p:spPr>
            <a:xfrm>
              <a:off x="1359292" y="5109706"/>
              <a:ext cx="4973039" cy="646329"/>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entury Gothic"/>
                  <a:ea typeface="Century Gothic"/>
                  <a:cs typeface="Century Gothic"/>
                  <a:sym typeface="Century Gothic"/>
                </a:rPr>
                <a:t>1. Train</a:t>
              </a:r>
              <a:br>
                <a:rPr kumimoji="0" lang="en-US" sz="1800" b="0" i="0" u="none" strike="noStrike" cap="none" spc="0" normalizeH="0" baseline="0" dirty="0">
                  <a:ln>
                    <a:noFill/>
                  </a:ln>
                  <a:solidFill>
                    <a:srgbClr val="000000"/>
                  </a:solidFill>
                  <a:effectLst/>
                  <a:uFillTx/>
                  <a:latin typeface="Century Gothic"/>
                  <a:ea typeface="Century Gothic"/>
                  <a:cs typeface="Century Gothic"/>
                  <a:sym typeface="Century Gothic"/>
                </a:rPr>
              </a:br>
              <a:r>
                <a:rPr kumimoji="0" lang="en-US" sz="1800" b="0" i="0" u="none" strike="noStrike" cap="none" spc="0" normalizeH="0" baseline="0" dirty="0">
                  <a:ln>
                    <a:noFill/>
                  </a:ln>
                  <a:solidFill>
                    <a:srgbClr val="000000"/>
                  </a:solidFill>
                  <a:effectLst/>
                  <a:uFillTx/>
                  <a:latin typeface="Century Gothic"/>
                  <a:ea typeface="Century Gothic"/>
                  <a:cs typeface="Century Gothic"/>
                  <a:sym typeface="Century Gothic"/>
                </a:rPr>
                <a:t>(D3D)</a:t>
              </a:r>
            </a:p>
          </p:txBody>
        </p:sp>
        <p:sp>
          <p:nvSpPr>
            <p:cNvPr id="42" name="Rectangle 41">
              <a:extLst>
                <a:ext uri="{FF2B5EF4-FFF2-40B4-BE49-F238E27FC236}">
                  <a16:creationId xmlns:a16="http://schemas.microsoft.com/office/drawing/2014/main" id="{D37F48B4-E2CF-EE39-2EDE-B524704C77CB}"/>
                </a:ext>
              </a:extLst>
            </p:cNvPr>
            <p:cNvSpPr/>
            <p:nvPr/>
          </p:nvSpPr>
          <p:spPr>
            <a:xfrm>
              <a:off x="6727650" y="5109705"/>
              <a:ext cx="861559" cy="646329"/>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entury Gothic"/>
                  <a:ea typeface="Century Gothic"/>
                  <a:cs typeface="Century Gothic"/>
                  <a:sym typeface="Century Gothic"/>
                </a:rPr>
                <a:t>3. Test</a:t>
              </a:r>
              <a:br>
                <a:rPr kumimoji="0" lang="en-US" sz="1800" b="0" i="0" u="none" strike="noStrike" cap="none" spc="0" normalizeH="0" baseline="0" dirty="0">
                  <a:ln>
                    <a:noFill/>
                  </a:ln>
                  <a:solidFill>
                    <a:srgbClr val="000000"/>
                  </a:solidFill>
                  <a:effectLst/>
                  <a:uFillTx/>
                  <a:latin typeface="Century Gothic"/>
                  <a:ea typeface="Century Gothic"/>
                  <a:cs typeface="Century Gothic"/>
                  <a:sym typeface="Century Gothic"/>
                </a:rPr>
              </a:br>
              <a:r>
                <a:rPr kumimoji="0" lang="en-US" sz="1800" b="0" i="0" u="none" strike="noStrike" cap="none" spc="0" normalizeH="0" baseline="0" dirty="0">
                  <a:ln>
                    <a:noFill/>
                  </a:ln>
                  <a:solidFill>
                    <a:srgbClr val="000000"/>
                  </a:solidFill>
                  <a:effectLst/>
                  <a:uFillTx/>
                  <a:latin typeface="Century Gothic"/>
                  <a:ea typeface="Century Gothic"/>
                  <a:cs typeface="Century Gothic"/>
                  <a:sym typeface="Century Gothic"/>
                </a:rPr>
                <a:t>(D3D)</a:t>
              </a:r>
            </a:p>
          </p:txBody>
        </p:sp>
        <p:sp>
          <p:nvSpPr>
            <p:cNvPr id="43" name="Rectangle 42">
              <a:extLst>
                <a:ext uri="{FF2B5EF4-FFF2-40B4-BE49-F238E27FC236}">
                  <a16:creationId xmlns:a16="http://schemas.microsoft.com/office/drawing/2014/main" id="{806F6D21-B109-3668-19EB-626E8765249E}"/>
                </a:ext>
              </a:extLst>
            </p:cNvPr>
            <p:cNvSpPr/>
            <p:nvPr/>
          </p:nvSpPr>
          <p:spPr>
            <a:xfrm>
              <a:off x="1382403" y="4291101"/>
              <a:ext cx="6216314" cy="646329"/>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entury Gothic"/>
                  <a:ea typeface="Century Gothic"/>
                  <a:cs typeface="Century Gothic"/>
                  <a:sym typeface="Century Gothic"/>
                </a:rPr>
                <a:t>2. Train portion of network (“tune”)</a:t>
              </a:r>
              <a:br>
                <a:rPr kumimoji="0" lang="en-US" sz="1800" b="0" i="0" u="none" strike="noStrike" cap="none" spc="0" normalizeH="0" baseline="0" dirty="0">
                  <a:ln>
                    <a:noFill/>
                  </a:ln>
                  <a:solidFill>
                    <a:srgbClr val="000000"/>
                  </a:solidFill>
                  <a:effectLst/>
                  <a:uFillTx/>
                  <a:latin typeface="Century Gothic"/>
                  <a:ea typeface="Century Gothic"/>
                  <a:cs typeface="Century Gothic"/>
                  <a:sym typeface="Century Gothic"/>
                </a:rPr>
              </a:br>
              <a:r>
                <a:rPr kumimoji="0" lang="en-US" sz="1800" b="0" i="0" u="none" strike="noStrike" cap="none" spc="0" normalizeH="0" baseline="0" dirty="0">
                  <a:ln>
                    <a:noFill/>
                  </a:ln>
                  <a:solidFill>
                    <a:srgbClr val="000000"/>
                  </a:solidFill>
                  <a:effectLst/>
                  <a:uFillTx/>
                  <a:latin typeface="Century Gothic"/>
                  <a:ea typeface="Century Gothic"/>
                  <a:cs typeface="Century Gothic"/>
                  <a:sym typeface="Century Gothic"/>
                </a:rPr>
                <a:t>(simulations)</a:t>
              </a:r>
            </a:p>
          </p:txBody>
        </p:sp>
        <p:sp>
          <p:nvSpPr>
            <p:cNvPr id="45" name="Triangle 44">
              <a:extLst>
                <a:ext uri="{FF2B5EF4-FFF2-40B4-BE49-F238E27FC236}">
                  <a16:creationId xmlns:a16="http://schemas.microsoft.com/office/drawing/2014/main" id="{5979F7A5-B6C1-92EB-59D5-9BEB4F89D4FB}"/>
                </a:ext>
              </a:extLst>
            </p:cNvPr>
            <p:cNvSpPr/>
            <p:nvPr/>
          </p:nvSpPr>
          <p:spPr>
            <a:xfrm rot="2548062">
              <a:off x="1111518" y="4514143"/>
              <a:ext cx="236002" cy="304800"/>
            </a:xfrm>
            <a:prstGeom prst="triangle">
              <a:avLst/>
            </a:prstGeom>
            <a:solidFill>
              <a:schemeClr val="accent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entury Gothic"/>
                <a:ea typeface="Century Gothic"/>
                <a:cs typeface="Century Gothic"/>
                <a:sym typeface="Century Gothic"/>
              </a:endParaRPr>
            </a:p>
          </p:txBody>
        </p:sp>
      </p:grpSp>
    </p:spTree>
    <p:extLst>
      <p:ext uri="{BB962C8B-B14F-4D97-AF65-F5344CB8AC3E}">
        <p14:creationId xmlns:p14="http://schemas.microsoft.com/office/powerpoint/2010/main" val="285021449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5FD282-9C93-66CE-0F29-0ADD2F5A17F1}"/>
              </a:ext>
            </a:extLst>
          </p:cNvPr>
          <p:cNvSpPr>
            <a:spLocks noGrp="1"/>
          </p:cNvSpPr>
          <p:nvPr>
            <p:ph type="title"/>
          </p:nvPr>
        </p:nvSpPr>
        <p:spPr/>
        <p:txBody>
          <a:bodyPr/>
          <a:lstStyle/>
          <a:p>
            <a:r>
              <a:rPr lang="en-US" dirty="0"/>
              <a:t>Meta-learned model outperforms data-driven or simulations alone!</a:t>
            </a:r>
          </a:p>
        </p:txBody>
      </p:sp>
      <p:sp>
        <p:nvSpPr>
          <p:cNvPr id="4" name="Slide Number Placeholder 3">
            <a:extLst>
              <a:ext uri="{FF2B5EF4-FFF2-40B4-BE49-F238E27FC236}">
                <a16:creationId xmlns:a16="http://schemas.microsoft.com/office/drawing/2014/main" id="{92E265F9-9079-FFD0-0E02-CC25F8CA9A7F}"/>
              </a:ext>
            </a:extLst>
          </p:cNvPr>
          <p:cNvSpPr>
            <a:spLocks noGrp="1"/>
          </p:cNvSpPr>
          <p:nvPr>
            <p:ph type="sldNum" sz="quarter" idx="2"/>
          </p:nvPr>
        </p:nvSpPr>
        <p:spPr/>
        <p:txBody>
          <a:bodyPr/>
          <a:lstStyle/>
          <a:p>
            <a:fld id="{86CB4B4D-7CA3-9044-876B-883B54F8677D}" type="slidenum">
              <a:rPr lang="en-US" smtClean="0"/>
              <a:t>19</a:t>
            </a:fld>
            <a:endParaRPr lang="en-US" dirty="0"/>
          </a:p>
        </p:txBody>
      </p:sp>
      <p:pic>
        <p:nvPicPr>
          <p:cNvPr id="9218" name="Picture 2">
            <a:extLst>
              <a:ext uri="{FF2B5EF4-FFF2-40B4-BE49-F238E27FC236}">
                <a16:creationId xmlns:a16="http://schemas.microsoft.com/office/drawing/2014/main" id="{2474911A-0497-2488-DDFF-7697269641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71" r="8496" b="4732"/>
          <a:stretch/>
        </p:blipFill>
        <p:spPr bwMode="auto">
          <a:xfrm>
            <a:off x="4216421" y="3274244"/>
            <a:ext cx="7133750" cy="266093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C64C27E-BEC8-E85C-9FE5-80FFD0D52C18}"/>
                  </a:ext>
                </a:extLst>
              </p:cNvPr>
              <p:cNvSpPr txBox="1"/>
              <p:nvPr/>
            </p:nvSpPr>
            <p:spPr>
              <a:xfrm>
                <a:off x="7209772" y="1027321"/>
                <a:ext cx="4435052" cy="10892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1600" dirty="0"/>
                  <a:t>E.g. logistic regression: learn coefficients in</a:t>
                </a:r>
              </a:p>
              <a:p>
                <a:pPr marL="0" marR="0" indent="0" algn="ctr" defTabSz="9144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16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ctrlPr>
                        </m:sSubPr>
                        <m:e>
                          <m:r>
                            <a:rPr kumimoji="0" lang="en-US" sz="16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𝑻</m:t>
                          </m:r>
                        </m:e>
                        <m:sub>
                          <m:r>
                            <a:rPr kumimoji="0" lang="en-US" sz="16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𝒎𝒆𝒕𝒂</m:t>
                          </m:r>
                        </m:sub>
                      </m:sSub>
                      <m:r>
                        <a:rPr kumimoji="0" lang="en-US" sz="16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m:t>
                      </m:r>
                      <m:sSub>
                        <m:sSubPr>
                          <m:ctrlPr>
                            <a:rPr kumimoji="0" lang="en-US" sz="16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ctrlPr>
                        </m:sSubPr>
                        <m:e>
                          <m:sSub>
                            <m:sSubPr>
                              <m:ctrlPr>
                                <a:rPr kumimoji="0" lang="en-US" sz="16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ctrlPr>
                            </m:sSubPr>
                            <m:e>
                              <m:r>
                                <a:rPr kumimoji="0" lang="en-US" sz="16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𝜶</m:t>
                              </m:r>
                            </m:e>
                            <m:sub>
                              <m:r>
                                <a:rPr kumimoji="0" lang="en-US" sz="16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𝒅𝒂𝒕𝒂</m:t>
                              </m:r>
                            </m:sub>
                          </m:sSub>
                          <m:r>
                            <a:rPr kumimoji="0" lang="en-US" sz="16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𝑻</m:t>
                          </m:r>
                        </m:e>
                        <m:sub>
                          <m:r>
                            <a:rPr kumimoji="0" lang="en-US" sz="16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𝒅𝒂𝒕𝒂</m:t>
                          </m:r>
                        </m:sub>
                      </m:sSub>
                      <m:r>
                        <a:rPr kumimoji="0" lang="en-US" sz="16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m:t>
                      </m:r>
                      <m:sSub>
                        <m:sSubPr>
                          <m:ctrlPr>
                            <a:rPr kumimoji="0" lang="en-US" sz="16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ctrlPr>
                        </m:sSubPr>
                        <m:e>
                          <m:sSub>
                            <m:sSubPr>
                              <m:ctrlPr>
                                <a:rPr kumimoji="0" lang="en-US" sz="16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ctrlPr>
                            </m:sSubPr>
                            <m:e>
                              <m:r>
                                <a:rPr kumimoji="0" lang="en-US" sz="16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𝜶</m:t>
                              </m:r>
                            </m:e>
                            <m:sub>
                              <m:r>
                                <a:rPr kumimoji="0" lang="en-US" sz="16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𝑻𝑮𝑳𝑭𝒏𝒏</m:t>
                              </m:r>
                            </m:sub>
                          </m:sSub>
                          <m:r>
                            <a:rPr kumimoji="0" lang="en-US" sz="16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𝑻</m:t>
                          </m:r>
                        </m:e>
                        <m:sub>
                          <m:r>
                            <a:rPr kumimoji="0" lang="en-US" sz="16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𝑻𝑮𝑳𝑭𝒏𝒏</m:t>
                          </m:r>
                        </m:sub>
                      </m:sSub>
                      <m:r>
                        <a:rPr kumimoji="0" lang="en-US" sz="16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m:t>
                      </m:r>
                      <m:sSub>
                        <m:sSubPr>
                          <m:ctrlPr>
                            <a:rPr kumimoji="0" lang="en-US" sz="16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ctrlPr>
                        </m:sSubPr>
                        <m:e>
                          <m:r>
                            <a:rPr kumimoji="0" lang="en-US" sz="16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𝜶</m:t>
                          </m:r>
                        </m:e>
                        <m:sub>
                          <m:r>
                            <a:rPr kumimoji="0" lang="en-US" sz="16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𝒇𝒊𝒙𝒆𝒅𝑮𝑩</m:t>
                          </m:r>
                        </m:sub>
                      </m:sSub>
                      <m:sSub>
                        <m:sSubPr>
                          <m:ctrlPr>
                            <a:rPr kumimoji="0" lang="en-US" sz="16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ctrlPr>
                        </m:sSubPr>
                        <m:e>
                          <m:r>
                            <a:rPr kumimoji="0" lang="en-US" sz="16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𝑻</m:t>
                          </m:r>
                        </m:e>
                        <m:sub>
                          <m:r>
                            <a:rPr kumimoji="0" lang="en-US" sz="16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𝒇𝒊𝒙𝒆𝒅𝑮𝑩</m:t>
                          </m:r>
                        </m:sub>
                      </m:sSub>
                      <m:r>
                        <a:rPr kumimoji="0" lang="en-US" sz="16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m:t>
                      </m:r>
                      <m:sSub>
                        <m:sSubPr>
                          <m:ctrlPr>
                            <a:rPr kumimoji="0" lang="en-US" sz="16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ctrlPr>
                        </m:sSubPr>
                        <m:e>
                          <m:r>
                            <a:rPr kumimoji="0" lang="en-US" sz="16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𝜶</m:t>
                          </m:r>
                        </m:e>
                        <m:sub>
                          <m:r>
                            <a:rPr kumimoji="0" lang="en-US" sz="16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𝒇𝒊𝒙𝒆𝒅𝑻𝑮𝑳𝑭𝒏𝒏</m:t>
                          </m:r>
                        </m:sub>
                      </m:sSub>
                      <m:sSub>
                        <m:sSubPr>
                          <m:ctrlPr>
                            <a:rPr kumimoji="0" lang="en-US" sz="16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ctrlPr>
                        </m:sSubPr>
                        <m:e>
                          <m:r>
                            <a:rPr kumimoji="0" lang="en-US" sz="16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𝑻</m:t>
                          </m:r>
                        </m:e>
                        <m:sub>
                          <m:r>
                            <a:rPr kumimoji="0" lang="en-US" sz="16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𝒇𝒊𝒙𝒆𝒅𝑻𝑮𝑳𝑭𝒏𝒏</m:t>
                          </m:r>
                        </m:sub>
                      </m:sSub>
                    </m:oMath>
                  </m:oMathPara>
                </a14:m>
                <a:endParaRPr kumimoji="0" lang="en-US" sz="1600" b="1" i="0" u="none" strike="noStrike" cap="none" spc="0" normalizeH="0" baseline="0" dirty="0">
                  <a:ln>
                    <a:noFill/>
                  </a:ln>
                  <a:solidFill>
                    <a:srgbClr val="245253"/>
                  </a:solidFill>
                  <a:effectLst/>
                  <a:uFillTx/>
                  <a:latin typeface="Century Gothic"/>
                  <a:ea typeface="Century Gothic"/>
                  <a:cs typeface="Century Gothic"/>
                  <a:sym typeface="Century Gothic"/>
                </a:endParaRPr>
              </a:p>
            </p:txBody>
          </p:sp>
        </mc:Choice>
        <mc:Fallback xmlns="">
          <p:sp>
            <p:nvSpPr>
              <p:cNvPr id="6" name="TextBox 5">
                <a:extLst>
                  <a:ext uri="{FF2B5EF4-FFF2-40B4-BE49-F238E27FC236}">
                    <a16:creationId xmlns:a16="http://schemas.microsoft.com/office/drawing/2014/main" id="{2C64C27E-BEC8-E85C-9FE5-80FFD0D52C18}"/>
                  </a:ext>
                </a:extLst>
              </p:cNvPr>
              <p:cNvSpPr txBox="1">
                <a:spLocks noRot="1" noChangeAspect="1" noMove="1" noResize="1" noEditPoints="1" noAdjustHandles="1" noChangeArrowheads="1" noChangeShapeType="1" noTextEdit="1"/>
              </p:cNvSpPr>
              <p:nvPr/>
            </p:nvSpPr>
            <p:spPr>
              <a:xfrm>
                <a:off x="7209772" y="1027321"/>
                <a:ext cx="4435052" cy="1089271"/>
              </a:xfrm>
              <a:prstGeom prst="rect">
                <a:avLst/>
              </a:prstGeom>
              <a:blipFill>
                <a:blip r:embed="rId3"/>
                <a:stretch>
                  <a:fillRect l="-571" t="-2326" b="-1163"/>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D2A0AED-162C-F307-DB78-049E5B0BBF9F}"/>
                  </a:ext>
                </a:extLst>
              </p:cNvPr>
              <p:cNvSpPr txBox="1"/>
              <p:nvPr/>
            </p:nvSpPr>
            <p:spPr>
              <a:xfrm>
                <a:off x="5912161" y="5800025"/>
                <a:ext cx="655206"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r>
                        <m:rPr>
                          <m:sty m:val="p"/>
                        </m:rPr>
                        <a:rPr kumimoji="0" lang="en-US" sz="2000" b="1" i="1" u="none" strike="noStrike" cap="none" spc="0" normalizeH="0" baseline="0" smtClean="0">
                          <a:ln>
                            <a:noFill/>
                          </a:ln>
                          <a:solidFill>
                            <a:schemeClr val="bg2">
                              <a:lumMod val="50000"/>
                            </a:schemeClr>
                          </a:solidFill>
                          <a:effectLst/>
                          <a:uFillTx/>
                          <a:latin typeface="Cambria Math" panose="02040503050406030204" pitchFamily="18" charset="0"/>
                          <a:ea typeface="Century Gothic"/>
                          <a:cs typeface="Century Gothic"/>
                          <a:sym typeface="Century Gothic"/>
                        </a:rPr>
                        <m:t>ρ</m:t>
                      </m:r>
                    </m:oMath>
                  </m:oMathPara>
                </a14:m>
                <a:endParaRPr kumimoji="0" lang="en-US" sz="2000" b="1" i="0" u="none" strike="noStrike" cap="none" spc="0" normalizeH="0" baseline="0" dirty="0">
                  <a:ln>
                    <a:noFill/>
                  </a:ln>
                  <a:solidFill>
                    <a:schemeClr val="bg2">
                      <a:lumMod val="50000"/>
                    </a:schemeClr>
                  </a:solidFill>
                  <a:effectLst/>
                  <a:uFillTx/>
                  <a:ea typeface="Century Gothic"/>
                  <a:cs typeface="Century Gothic"/>
                  <a:sym typeface="Century Gothic"/>
                </a:endParaRPr>
              </a:p>
            </p:txBody>
          </p:sp>
        </mc:Choice>
        <mc:Fallback xmlns="">
          <p:sp>
            <p:nvSpPr>
              <p:cNvPr id="7" name="TextBox 6">
                <a:extLst>
                  <a:ext uri="{FF2B5EF4-FFF2-40B4-BE49-F238E27FC236}">
                    <a16:creationId xmlns:a16="http://schemas.microsoft.com/office/drawing/2014/main" id="{AD2A0AED-162C-F307-DB78-049E5B0BBF9F}"/>
                  </a:ext>
                </a:extLst>
              </p:cNvPr>
              <p:cNvSpPr txBox="1">
                <a:spLocks noRot="1" noChangeAspect="1" noMove="1" noResize="1" noEditPoints="1" noAdjustHandles="1" noChangeArrowheads="1" noChangeShapeType="1" noTextEdit="1"/>
              </p:cNvSpPr>
              <p:nvPr/>
            </p:nvSpPr>
            <p:spPr>
              <a:xfrm>
                <a:off x="5912161" y="5800025"/>
                <a:ext cx="655206" cy="400108"/>
              </a:xfrm>
              <a:prstGeom prst="rect">
                <a:avLst/>
              </a:prstGeom>
              <a:blipFill>
                <a:blip r:embed="rId4"/>
                <a:stretch>
                  <a:fillRect b="-9091"/>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9BE3610-7558-484E-EBEF-7D3B63103752}"/>
                  </a:ext>
                </a:extLst>
              </p:cNvPr>
              <p:cNvSpPr txBox="1"/>
              <p:nvPr/>
            </p:nvSpPr>
            <p:spPr>
              <a:xfrm>
                <a:off x="9465981" y="5800025"/>
                <a:ext cx="655206"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r>
                        <m:rPr>
                          <m:sty m:val="p"/>
                        </m:rPr>
                        <a:rPr kumimoji="0" lang="en-US" sz="2000" b="1" i="1" u="none" strike="noStrike" cap="none" spc="0" normalizeH="0" baseline="0" smtClean="0">
                          <a:ln>
                            <a:noFill/>
                          </a:ln>
                          <a:solidFill>
                            <a:schemeClr val="bg2">
                              <a:lumMod val="50000"/>
                            </a:schemeClr>
                          </a:solidFill>
                          <a:effectLst/>
                          <a:uFillTx/>
                          <a:latin typeface="Cambria Math" panose="02040503050406030204" pitchFamily="18" charset="0"/>
                          <a:ea typeface="Century Gothic"/>
                          <a:cs typeface="Century Gothic"/>
                          <a:sym typeface="Century Gothic"/>
                        </a:rPr>
                        <m:t>ρ</m:t>
                      </m:r>
                    </m:oMath>
                  </m:oMathPara>
                </a14:m>
                <a:endParaRPr kumimoji="0" lang="en-US" sz="2000" b="1" i="0" u="none" strike="noStrike" cap="none" spc="0" normalizeH="0" baseline="0" dirty="0">
                  <a:ln>
                    <a:noFill/>
                  </a:ln>
                  <a:solidFill>
                    <a:schemeClr val="bg2">
                      <a:lumMod val="50000"/>
                    </a:schemeClr>
                  </a:solidFill>
                  <a:effectLst/>
                  <a:uFillTx/>
                  <a:ea typeface="Century Gothic"/>
                  <a:cs typeface="Century Gothic"/>
                  <a:sym typeface="Century Gothic"/>
                </a:endParaRPr>
              </a:p>
            </p:txBody>
          </p:sp>
        </mc:Choice>
        <mc:Fallback xmlns="">
          <p:sp>
            <p:nvSpPr>
              <p:cNvPr id="8" name="TextBox 7">
                <a:extLst>
                  <a:ext uri="{FF2B5EF4-FFF2-40B4-BE49-F238E27FC236}">
                    <a16:creationId xmlns:a16="http://schemas.microsoft.com/office/drawing/2014/main" id="{49BE3610-7558-484E-EBEF-7D3B63103752}"/>
                  </a:ext>
                </a:extLst>
              </p:cNvPr>
              <p:cNvSpPr txBox="1">
                <a:spLocks noRot="1" noChangeAspect="1" noMove="1" noResize="1" noEditPoints="1" noAdjustHandles="1" noChangeArrowheads="1" noChangeShapeType="1" noTextEdit="1"/>
              </p:cNvSpPr>
              <p:nvPr/>
            </p:nvSpPr>
            <p:spPr>
              <a:xfrm>
                <a:off x="9465981" y="5800025"/>
                <a:ext cx="655206" cy="400108"/>
              </a:xfrm>
              <a:prstGeom prst="rect">
                <a:avLst/>
              </a:prstGeom>
              <a:blipFill>
                <a:blip r:embed="rId4"/>
                <a:stretch>
                  <a:fillRect b="-9091"/>
                </a:stretch>
              </a:blipFill>
              <a:ln w="12700" cap="flat">
                <a:noFill/>
                <a:miter lim="400000"/>
              </a:ln>
              <a:effectLst/>
            </p:spPr>
            <p:txBody>
              <a:bodyPr/>
              <a:lstStyle/>
              <a:p>
                <a:r>
                  <a:rPr lang="en-US">
                    <a:noFill/>
                  </a:rPr>
                  <a:t> </a:t>
                </a:r>
              </a:p>
            </p:txBody>
          </p:sp>
        </mc:Fallback>
      </mc:AlternateContent>
      <p:pic>
        <p:nvPicPr>
          <p:cNvPr id="9222" name="Picture 6">
            <a:extLst>
              <a:ext uri="{FF2B5EF4-FFF2-40B4-BE49-F238E27FC236}">
                <a16:creationId xmlns:a16="http://schemas.microsoft.com/office/drawing/2014/main" id="{49E83BAA-D43D-D31D-54AA-DAAA6C9AFD6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168" r="6031" b="2832"/>
          <a:stretch/>
        </p:blipFill>
        <p:spPr bwMode="auto">
          <a:xfrm>
            <a:off x="1" y="931784"/>
            <a:ext cx="4180114" cy="593874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0FA9616-A112-350C-8821-7641972088A2}"/>
                  </a:ext>
                </a:extLst>
              </p:cNvPr>
              <p:cNvSpPr txBox="1"/>
              <p:nvPr/>
            </p:nvSpPr>
            <p:spPr>
              <a:xfrm>
                <a:off x="4180115" y="1043461"/>
                <a:ext cx="3193143" cy="18975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ctr" defTabSz="9144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2800" i="1" u="none" strike="noStrike" cap="none" spc="0" normalizeH="0" baseline="0" smtClean="0">
                              <a:ln>
                                <a:noFill/>
                              </a:ln>
                              <a:solidFill>
                                <a:srgbClr val="245253"/>
                              </a:solidFill>
                              <a:effectLst/>
                              <a:uFillTx/>
                              <a:latin typeface="Cambria Math" panose="02040503050406030204" pitchFamily="18" charset="0"/>
                              <a:sym typeface="Century Gothic"/>
                            </a:rPr>
                          </m:ctrlPr>
                        </m:sSubPr>
                        <m:e>
                          <m:r>
                            <a:rPr kumimoji="0" lang="en-US" sz="2800" b="1" i="1" u="none" strike="noStrike" cap="none" spc="0" normalizeH="0" baseline="0" smtClean="0">
                              <a:ln>
                                <a:noFill/>
                              </a:ln>
                              <a:solidFill>
                                <a:srgbClr val="245253"/>
                              </a:solidFill>
                              <a:effectLst/>
                              <a:uFillTx/>
                              <a:latin typeface="Cambria Math" panose="02040503050406030204" pitchFamily="18" charset="0"/>
                              <a:sym typeface="Century Gothic"/>
                            </a:rPr>
                            <m:t>𝜶</m:t>
                          </m:r>
                        </m:e>
                        <m:sub>
                          <m:r>
                            <a:rPr kumimoji="0" lang="en-US" sz="2800" b="1" i="1" u="none" strike="noStrike" cap="none" spc="0" normalizeH="0" baseline="0" smtClean="0">
                              <a:ln>
                                <a:noFill/>
                              </a:ln>
                              <a:solidFill>
                                <a:srgbClr val="245253"/>
                              </a:solidFill>
                              <a:effectLst/>
                              <a:uFillTx/>
                              <a:latin typeface="Cambria Math" panose="02040503050406030204" pitchFamily="18" charset="0"/>
                              <a:sym typeface="Century Gothic"/>
                            </a:rPr>
                            <m:t>𝒅𝒂𝒕𝒂</m:t>
                          </m:r>
                        </m:sub>
                      </m:sSub>
                      <m:r>
                        <a:rPr kumimoji="0" lang="en-US" sz="2800" b="1" i="1" u="none" strike="noStrike" cap="none" spc="0" normalizeH="0" baseline="0" smtClean="0">
                          <a:ln>
                            <a:noFill/>
                          </a:ln>
                          <a:solidFill>
                            <a:srgbClr val="245253"/>
                          </a:solidFill>
                          <a:effectLst/>
                          <a:uFillTx/>
                          <a:latin typeface="Cambria Math" panose="02040503050406030204" pitchFamily="18" charset="0"/>
                          <a:sym typeface="Century Gothic"/>
                        </a:rPr>
                        <m:t>=</m:t>
                      </m:r>
                      <m:r>
                        <a:rPr kumimoji="0" lang="en-US" sz="2800" b="1" i="1" u="none" strike="noStrike" cap="none" spc="0" normalizeH="0" baseline="0" smtClean="0">
                          <a:ln>
                            <a:noFill/>
                          </a:ln>
                          <a:solidFill>
                            <a:srgbClr val="245253"/>
                          </a:solidFill>
                          <a:effectLst/>
                          <a:uFillTx/>
                          <a:latin typeface="Cambria Math" panose="02040503050406030204" pitchFamily="18" charset="0"/>
                          <a:sym typeface="Century Gothic"/>
                        </a:rPr>
                        <m:t>𝟔𝟒</m:t>
                      </m:r>
                      <m:r>
                        <a:rPr kumimoji="0" lang="en-US" sz="2800" b="1" i="1" u="none" strike="noStrike" cap="none" spc="0" normalizeH="0" baseline="0" smtClean="0">
                          <a:ln>
                            <a:noFill/>
                          </a:ln>
                          <a:solidFill>
                            <a:srgbClr val="245253"/>
                          </a:solidFill>
                          <a:effectLst/>
                          <a:uFillTx/>
                          <a:latin typeface="Cambria Math" panose="02040503050406030204" pitchFamily="18" charset="0"/>
                          <a:sym typeface="Century Gothic"/>
                        </a:rPr>
                        <m:t>%</m:t>
                      </m:r>
                    </m:oMath>
                  </m:oMathPara>
                </a14:m>
                <a:endParaRPr kumimoji="0" lang="en-US" sz="2800" i="0" u="none" strike="noStrike" cap="none" spc="0" normalizeH="0" baseline="0" dirty="0">
                  <a:ln>
                    <a:noFill/>
                  </a:ln>
                  <a:solidFill>
                    <a:srgbClr val="245253"/>
                  </a:solidFill>
                  <a:effectLst/>
                  <a:uFillTx/>
                  <a:sym typeface="Century Gothic"/>
                </a:endParaRPr>
              </a:p>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1" i="1">
                              <a:latin typeface="Cambria Math" panose="02040503050406030204" pitchFamily="18" charset="0"/>
                            </a:rPr>
                            <m:t>𝜶</m:t>
                          </m:r>
                        </m:e>
                        <m:sub>
                          <m:r>
                            <a:rPr lang="en-US" sz="2800" b="1" i="1" smtClean="0">
                              <a:latin typeface="Cambria Math" panose="02040503050406030204" pitchFamily="18" charset="0"/>
                            </a:rPr>
                            <m:t>𝒇𝒊𝒙𝒆𝒅𝑮𝑩</m:t>
                          </m:r>
                        </m:sub>
                      </m:sSub>
                      <m:r>
                        <a:rPr lang="en-US" sz="2800" b="1" i="1">
                          <a:latin typeface="Cambria Math" panose="02040503050406030204" pitchFamily="18" charset="0"/>
                        </a:rPr>
                        <m:t>=</m:t>
                      </m:r>
                      <m:r>
                        <a:rPr lang="en-US" sz="2800" b="1" i="1" smtClean="0">
                          <a:latin typeface="Cambria Math" panose="02040503050406030204" pitchFamily="18" charset="0"/>
                        </a:rPr>
                        <m:t>𝟏𝟗</m:t>
                      </m:r>
                      <m:r>
                        <a:rPr lang="en-US" sz="2800" b="1" i="1">
                          <a:latin typeface="Cambria Math" panose="02040503050406030204" pitchFamily="18" charset="0"/>
                        </a:rPr>
                        <m:t>%</m:t>
                      </m:r>
                    </m:oMath>
                  </m:oMathPara>
                </a14:m>
                <a:endParaRPr kumimoji="0" lang="en-US" sz="2800" i="0" u="none" strike="noStrike" cap="none" spc="0" normalizeH="0" baseline="0" dirty="0">
                  <a:ln>
                    <a:noFill/>
                  </a:ln>
                  <a:solidFill>
                    <a:srgbClr val="245253"/>
                  </a:solidFill>
                  <a:effectLst/>
                  <a:uFillTx/>
                  <a:sym typeface="Century Gothic"/>
                </a:endParaRPr>
              </a:p>
              <a:p>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a:rPr lang="en-US" sz="2800" b="1" i="1">
                              <a:latin typeface="Cambria Math" panose="02040503050406030204" pitchFamily="18" charset="0"/>
                            </a:rPr>
                            <m:t>𝜶</m:t>
                          </m:r>
                        </m:e>
                        <m:sub>
                          <m:r>
                            <a:rPr lang="en-US" sz="2800" b="1" i="1" smtClean="0">
                              <a:latin typeface="Cambria Math" panose="02040503050406030204" pitchFamily="18" charset="0"/>
                            </a:rPr>
                            <m:t>𝑻𝑮𝑳𝑭𝒏𝒏</m:t>
                          </m:r>
                        </m:sub>
                      </m:sSub>
                      <m:r>
                        <a:rPr lang="en-US" sz="2800" b="1" i="1">
                          <a:latin typeface="Cambria Math" panose="02040503050406030204" pitchFamily="18" charset="0"/>
                        </a:rPr>
                        <m:t>=</m:t>
                      </m:r>
                      <m:r>
                        <a:rPr lang="en-US" sz="2800" b="1" i="1" smtClean="0">
                          <a:latin typeface="Cambria Math" panose="02040503050406030204" pitchFamily="18" charset="0"/>
                        </a:rPr>
                        <m:t>𝟏𝟓</m:t>
                      </m:r>
                      <m:r>
                        <a:rPr lang="en-US" sz="2800" b="1" i="1">
                          <a:latin typeface="Cambria Math" panose="02040503050406030204" pitchFamily="18" charset="0"/>
                        </a:rPr>
                        <m:t>%</m:t>
                      </m:r>
                    </m:oMath>
                  </m:oMathPara>
                </a14:m>
                <a:endParaRPr lang="en-US" sz="2800" dirty="0"/>
              </a:p>
              <a:p>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a:rPr lang="en-US" sz="2800" b="1" i="1">
                              <a:latin typeface="Cambria Math" panose="02040503050406030204" pitchFamily="18" charset="0"/>
                            </a:rPr>
                            <m:t>𝜶</m:t>
                          </m:r>
                        </m:e>
                        <m:sub>
                          <m:r>
                            <a:rPr lang="en-US" sz="2800" b="1" i="1" smtClean="0">
                              <a:latin typeface="Cambria Math" panose="02040503050406030204" pitchFamily="18" charset="0"/>
                            </a:rPr>
                            <m:t>𝒇𝒊𝒙𝒆𝒅𝑻𝑮𝑳𝑭𝒏𝒏</m:t>
                          </m:r>
                        </m:sub>
                      </m:sSub>
                      <m:r>
                        <a:rPr lang="en-US" sz="2800" b="1" i="1">
                          <a:latin typeface="Cambria Math" panose="02040503050406030204" pitchFamily="18" charset="0"/>
                        </a:rPr>
                        <m:t>=</m:t>
                      </m:r>
                      <m:r>
                        <a:rPr lang="en-US" sz="2800" b="1" i="1" smtClean="0">
                          <a:latin typeface="Cambria Math" panose="02040503050406030204" pitchFamily="18" charset="0"/>
                        </a:rPr>
                        <m:t>𝟐</m:t>
                      </m:r>
                      <m:r>
                        <a:rPr lang="en-US" sz="2800" b="1" i="1">
                          <a:latin typeface="Cambria Math" panose="02040503050406030204" pitchFamily="18" charset="0"/>
                        </a:rPr>
                        <m:t>%</m:t>
                      </m:r>
                    </m:oMath>
                  </m:oMathPara>
                </a14:m>
                <a:endParaRPr lang="en-US" sz="2800" dirty="0"/>
              </a:p>
            </p:txBody>
          </p:sp>
        </mc:Choice>
        <mc:Fallback xmlns="">
          <p:sp>
            <p:nvSpPr>
              <p:cNvPr id="10" name="TextBox 9">
                <a:extLst>
                  <a:ext uri="{FF2B5EF4-FFF2-40B4-BE49-F238E27FC236}">
                    <a16:creationId xmlns:a16="http://schemas.microsoft.com/office/drawing/2014/main" id="{C0FA9616-A112-350C-8821-7641972088A2}"/>
                  </a:ext>
                </a:extLst>
              </p:cNvPr>
              <p:cNvSpPr txBox="1">
                <a:spLocks noRot="1" noChangeAspect="1" noMove="1" noResize="1" noEditPoints="1" noAdjustHandles="1" noChangeArrowheads="1" noChangeShapeType="1" noTextEdit="1"/>
              </p:cNvSpPr>
              <p:nvPr/>
            </p:nvSpPr>
            <p:spPr>
              <a:xfrm>
                <a:off x="4180115" y="1043461"/>
                <a:ext cx="3193143" cy="1897571"/>
              </a:xfrm>
              <a:prstGeom prst="rect">
                <a:avLst/>
              </a:prstGeom>
              <a:blipFill>
                <a:blip r:embed="rId6"/>
                <a:stretch>
                  <a:fillRect b="-4000"/>
                </a:stretch>
              </a:blipFill>
              <a:ln w="12700" cap="flat">
                <a:noFill/>
                <a:miter lim="400000"/>
              </a:ln>
              <a:effectLst/>
            </p:spPr>
            <p:txBody>
              <a:bodyPr/>
              <a:lstStyle/>
              <a:p>
                <a:r>
                  <a:rPr lang="en-US">
                    <a:noFill/>
                  </a:rPr>
                  <a:t> </a:t>
                </a:r>
              </a:p>
            </p:txBody>
          </p:sp>
        </mc:Fallback>
      </mc:AlternateContent>
    </p:spTree>
    <p:extLst>
      <p:ext uri="{BB962C8B-B14F-4D97-AF65-F5344CB8AC3E}">
        <p14:creationId xmlns:p14="http://schemas.microsoft.com/office/powerpoint/2010/main" val="76325591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6AE10B-BF39-B59B-CE29-B1D1EC668755}"/>
              </a:ext>
            </a:extLst>
          </p:cNvPr>
          <p:cNvSpPr>
            <a:spLocks noGrp="1"/>
          </p:cNvSpPr>
          <p:nvPr>
            <p:ph type="title"/>
          </p:nvPr>
        </p:nvSpPr>
        <p:spPr>
          <a:xfrm>
            <a:off x="145576" y="217258"/>
            <a:ext cx="11842405" cy="492991"/>
          </a:xfrm>
        </p:spPr>
        <p:txBody>
          <a:bodyPr>
            <a:normAutofit/>
          </a:bodyPr>
          <a:lstStyle/>
          <a:p>
            <a:r>
              <a:rPr lang="en-US" dirty="0"/>
              <a:t>Operators use data + simulation to plan upcoming shots</a:t>
            </a:r>
          </a:p>
        </p:txBody>
      </p:sp>
      <p:sp>
        <p:nvSpPr>
          <p:cNvPr id="4" name="Slide Number Placeholder 3">
            <a:extLst>
              <a:ext uri="{FF2B5EF4-FFF2-40B4-BE49-F238E27FC236}">
                <a16:creationId xmlns:a16="http://schemas.microsoft.com/office/drawing/2014/main" id="{F20745C2-C01A-4D2B-8BB2-11C4856C000A}"/>
              </a:ext>
            </a:extLst>
          </p:cNvPr>
          <p:cNvSpPr>
            <a:spLocks noGrp="1"/>
          </p:cNvSpPr>
          <p:nvPr>
            <p:ph type="sldNum" sz="quarter" idx="2"/>
          </p:nvPr>
        </p:nvSpPr>
        <p:spPr>
          <a:xfrm>
            <a:off x="254279" y="6518821"/>
            <a:ext cx="244908" cy="243841"/>
          </a:xfrm>
        </p:spPr>
        <p:txBody>
          <a:bodyPr/>
          <a:lstStyle/>
          <a:p>
            <a:fld id="{86CB4B4D-7CA3-9044-876B-883B54F8677D}" type="slidenum">
              <a:rPr lang="en-US" smtClean="0"/>
              <a:t>2</a:t>
            </a:fld>
            <a:endParaRPr lang="en-US" dirty="0"/>
          </a:p>
        </p:txBody>
      </p:sp>
      <p:sp>
        <p:nvSpPr>
          <p:cNvPr id="11" name="Text Placeholder 1">
            <a:extLst>
              <a:ext uri="{FF2B5EF4-FFF2-40B4-BE49-F238E27FC236}">
                <a16:creationId xmlns:a16="http://schemas.microsoft.com/office/drawing/2014/main" id="{8A5581E2-991B-A42D-52E6-7CE18CE55715}"/>
              </a:ext>
            </a:extLst>
          </p:cNvPr>
          <p:cNvSpPr txBox="1">
            <a:spLocks/>
          </p:cNvSpPr>
          <p:nvPr/>
        </p:nvSpPr>
        <p:spPr>
          <a:xfrm>
            <a:off x="162291" y="1305340"/>
            <a:ext cx="6611629" cy="1984116"/>
          </a:xfrm>
          <a:prstGeom prst="rect">
            <a:avLst/>
          </a:prstGeom>
          <a:ln w="12700">
            <a:miter lim="400000"/>
          </a:ln>
          <a:extLst>
            <a:ext uri="{C572A759-6A51-4108-AA02-DFA0A04FC94B}">
              <ma14:wrappingTextBoxFlag xmlns="" xmlns:m="http://schemas.openxmlformats.org/officeDocument/2006/math" xmlns:ma14="http://schemas.microsoft.com/office/mac/drawingml/2011/main" xmlns:a14="http://schemas.microsoft.com/office/drawing/2010/main" xmlns:mc="http://schemas.openxmlformats.org/markup-compatibility/2006" val="1"/>
            </a:ext>
          </a:extLst>
        </p:spPr>
        <p:txBody>
          <a:bodyPr lIns="45719" rIns="45719">
            <a:normAutofit/>
          </a:bodyPr>
          <a:lstStyle>
            <a:lvl1pPr marL="342890" marR="0" indent="-342890"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1pPr>
            <a:lvl2pPr marL="774681" marR="0" indent="-3174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2pPr>
            <a:lvl3pPr marL="1342991" marR="0" indent="-42861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3pPr>
            <a:lvl4pPr marL="1600159"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4pPr>
            <a:lvl5pPr marL="2057349"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5pPr>
            <a:lvl6pPr marL="2514537"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6pPr>
            <a:lvl7pPr marL="2971725"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7pPr>
            <a:lvl8pPr marL="3428913"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8pPr>
            <a:lvl9pPr marL="3886103"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9pPr>
          </a:lstStyle>
          <a:p>
            <a:pPr hangingPunct="1"/>
            <a:r>
              <a:rPr lang="en-US" sz="1600" dirty="0"/>
              <a:t>ITER operation: </a:t>
            </a:r>
            <a:br>
              <a:rPr lang="en-US" sz="1600" dirty="0"/>
            </a:br>
            <a:r>
              <a:rPr lang="en-US" sz="1600" dirty="0"/>
              <a:t>use </a:t>
            </a:r>
            <a:r>
              <a:rPr lang="en-US" sz="1600" i="1" dirty="0"/>
              <a:t>all</a:t>
            </a:r>
            <a:r>
              <a:rPr lang="en-US" sz="1600" dirty="0"/>
              <a:t> information until now to predict (plan) next shot</a:t>
            </a:r>
          </a:p>
          <a:p>
            <a:pPr lvl="1" hangingPunct="1"/>
            <a:r>
              <a:rPr lang="en-US" sz="1600" dirty="0"/>
              <a:t>Data from previous shots</a:t>
            </a:r>
          </a:p>
          <a:p>
            <a:pPr lvl="1" hangingPunct="1"/>
            <a:r>
              <a:rPr lang="en-US" sz="1600" dirty="0"/>
              <a:t>Physics-based simulations</a:t>
            </a:r>
          </a:p>
        </p:txBody>
      </p:sp>
      <p:grpSp>
        <p:nvGrpSpPr>
          <p:cNvPr id="62" name="Group 61">
            <a:extLst>
              <a:ext uri="{FF2B5EF4-FFF2-40B4-BE49-F238E27FC236}">
                <a16:creationId xmlns:a16="http://schemas.microsoft.com/office/drawing/2014/main" id="{129CCE0E-E9CD-5956-C6DE-F4248ED8D50C}"/>
              </a:ext>
            </a:extLst>
          </p:cNvPr>
          <p:cNvGrpSpPr/>
          <p:nvPr/>
        </p:nvGrpSpPr>
        <p:grpSpPr>
          <a:xfrm>
            <a:off x="4506" y="3670472"/>
            <a:ext cx="6721162" cy="2126123"/>
            <a:chOff x="4506" y="3670472"/>
            <a:chExt cx="6721162" cy="2126123"/>
          </a:xfrm>
        </p:grpSpPr>
        <p:sp>
          <p:nvSpPr>
            <p:cNvPr id="41" name="Rectangle 40">
              <a:extLst>
                <a:ext uri="{FF2B5EF4-FFF2-40B4-BE49-F238E27FC236}">
                  <a16:creationId xmlns:a16="http://schemas.microsoft.com/office/drawing/2014/main" id="{8C162B31-CDFF-B4CC-197E-1445A8D3264A}"/>
                </a:ext>
              </a:extLst>
            </p:cNvPr>
            <p:cNvSpPr/>
            <p:nvPr/>
          </p:nvSpPr>
          <p:spPr>
            <a:xfrm>
              <a:off x="2327992" y="5273910"/>
              <a:ext cx="2243328" cy="473695"/>
            </a:xfrm>
            <a:prstGeom prst="rect">
              <a:avLst/>
            </a:prstGeom>
            <a:solidFill>
              <a:schemeClr val="bg1"/>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entury Gothic"/>
                <a:ea typeface="Century Gothic"/>
                <a:cs typeface="Century Gothic"/>
                <a:sym typeface="Century Gothic"/>
              </a:endParaRPr>
            </a:p>
          </p:txBody>
        </p:sp>
        <p:grpSp>
          <p:nvGrpSpPr>
            <p:cNvPr id="2" name="Group 1">
              <a:extLst>
                <a:ext uri="{FF2B5EF4-FFF2-40B4-BE49-F238E27FC236}">
                  <a16:creationId xmlns:a16="http://schemas.microsoft.com/office/drawing/2014/main" id="{6C06D171-EBA7-F035-65FE-157D61E61E5B}"/>
                </a:ext>
              </a:extLst>
            </p:cNvPr>
            <p:cNvGrpSpPr/>
            <p:nvPr/>
          </p:nvGrpSpPr>
          <p:grpSpPr>
            <a:xfrm>
              <a:off x="4506" y="4938992"/>
              <a:ext cx="6721162" cy="857603"/>
              <a:chOff x="-265362" y="5428346"/>
              <a:chExt cx="6721162" cy="857603"/>
            </a:xfrm>
          </p:grpSpPr>
          <p:cxnSp>
            <p:nvCxnSpPr>
              <p:cNvPr id="5" name="Straight Connector 4">
                <a:extLst>
                  <a:ext uri="{FF2B5EF4-FFF2-40B4-BE49-F238E27FC236}">
                    <a16:creationId xmlns:a16="http://schemas.microsoft.com/office/drawing/2014/main" id="{13984C76-8F5C-272D-DC9E-C02DE1EEB700}"/>
                  </a:ext>
                </a:extLst>
              </p:cNvPr>
              <p:cNvCxnSpPr>
                <a:cxnSpLocks/>
              </p:cNvCxnSpPr>
              <p:nvPr/>
            </p:nvCxnSpPr>
            <p:spPr>
              <a:xfrm flipV="1">
                <a:off x="239485" y="5428346"/>
                <a:ext cx="0" cy="275772"/>
              </a:xfrm>
              <a:prstGeom prst="line">
                <a:avLst/>
              </a:prstGeom>
              <a:noFill/>
              <a:ln w="25400" cap="flat">
                <a:solidFill>
                  <a:schemeClr val="bg2">
                    <a:lumMod val="50000"/>
                  </a:schemeClr>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6" name="Straight Connector 5">
                <a:extLst>
                  <a:ext uri="{FF2B5EF4-FFF2-40B4-BE49-F238E27FC236}">
                    <a16:creationId xmlns:a16="http://schemas.microsoft.com/office/drawing/2014/main" id="{59214E32-0563-D745-2424-9DD0E7345629}"/>
                  </a:ext>
                </a:extLst>
              </p:cNvPr>
              <p:cNvCxnSpPr>
                <a:cxnSpLocks/>
              </p:cNvCxnSpPr>
              <p:nvPr/>
            </p:nvCxnSpPr>
            <p:spPr>
              <a:xfrm flipV="1">
                <a:off x="653906" y="5428346"/>
                <a:ext cx="0" cy="275772"/>
              </a:xfrm>
              <a:prstGeom prst="line">
                <a:avLst/>
              </a:prstGeom>
              <a:noFill/>
              <a:ln w="25400" cap="flat">
                <a:solidFill>
                  <a:schemeClr val="bg2">
                    <a:lumMod val="50000"/>
                  </a:schemeClr>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7" name="Straight Connector 6">
                <a:extLst>
                  <a:ext uri="{FF2B5EF4-FFF2-40B4-BE49-F238E27FC236}">
                    <a16:creationId xmlns:a16="http://schemas.microsoft.com/office/drawing/2014/main" id="{FE04D5E0-2505-64B9-6582-87932073631C}"/>
                  </a:ext>
                </a:extLst>
              </p:cNvPr>
              <p:cNvCxnSpPr>
                <a:cxnSpLocks/>
              </p:cNvCxnSpPr>
              <p:nvPr/>
            </p:nvCxnSpPr>
            <p:spPr>
              <a:xfrm flipV="1">
                <a:off x="1068327" y="5428346"/>
                <a:ext cx="0" cy="275772"/>
              </a:xfrm>
              <a:prstGeom prst="line">
                <a:avLst/>
              </a:prstGeom>
              <a:noFill/>
              <a:ln w="25400" cap="flat">
                <a:solidFill>
                  <a:schemeClr val="bg2">
                    <a:lumMod val="50000"/>
                  </a:schemeClr>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8D79D73-69B9-DE5C-8EE9-D6471857C158}"/>
                  </a:ext>
                </a:extLst>
              </p:cNvPr>
              <p:cNvCxnSpPr>
                <a:cxnSpLocks/>
              </p:cNvCxnSpPr>
              <p:nvPr/>
            </p:nvCxnSpPr>
            <p:spPr>
              <a:xfrm flipV="1">
                <a:off x="1482748" y="5428346"/>
                <a:ext cx="0" cy="275772"/>
              </a:xfrm>
              <a:prstGeom prst="line">
                <a:avLst/>
              </a:prstGeom>
              <a:noFill/>
              <a:ln w="25400" cap="flat">
                <a:solidFill>
                  <a:schemeClr val="bg2">
                    <a:lumMod val="50000"/>
                  </a:schemeClr>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9" name="Straight Connector 8">
                <a:extLst>
                  <a:ext uri="{FF2B5EF4-FFF2-40B4-BE49-F238E27FC236}">
                    <a16:creationId xmlns:a16="http://schemas.microsoft.com/office/drawing/2014/main" id="{9E77A24B-76AB-C245-2AC7-2BB7040989F7}"/>
                  </a:ext>
                </a:extLst>
              </p:cNvPr>
              <p:cNvCxnSpPr>
                <a:cxnSpLocks/>
              </p:cNvCxnSpPr>
              <p:nvPr/>
            </p:nvCxnSpPr>
            <p:spPr>
              <a:xfrm flipV="1">
                <a:off x="1897169" y="5428346"/>
                <a:ext cx="0" cy="275772"/>
              </a:xfrm>
              <a:prstGeom prst="line">
                <a:avLst/>
              </a:prstGeom>
              <a:noFill/>
              <a:ln w="25400" cap="flat">
                <a:solidFill>
                  <a:schemeClr val="bg2">
                    <a:lumMod val="50000"/>
                  </a:schemeClr>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0" name="Straight Connector 9">
                <a:extLst>
                  <a:ext uri="{FF2B5EF4-FFF2-40B4-BE49-F238E27FC236}">
                    <a16:creationId xmlns:a16="http://schemas.microsoft.com/office/drawing/2014/main" id="{9810D7F2-8D87-C29B-1429-B24A056418A9}"/>
                  </a:ext>
                </a:extLst>
              </p:cNvPr>
              <p:cNvCxnSpPr>
                <a:cxnSpLocks/>
              </p:cNvCxnSpPr>
              <p:nvPr/>
            </p:nvCxnSpPr>
            <p:spPr>
              <a:xfrm flipV="1">
                <a:off x="2311590" y="5428346"/>
                <a:ext cx="0" cy="275772"/>
              </a:xfrm>
              <a:prstGeom prst="line">
                <a:avLst/>
              </a:prstGeom>
              <a:noFill/>
              <a:ln w="25400" cap="flat">
                <a:solidFill>
                  <a:schemeClr val="bg2">
                    <a:lumMod val="50000"/>
                  </a:schemeClr>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2" name="Straight Connector 11">
                <a:extLst>
                  <a:ext uri="{FF2B5EF4-FFF2-40B4-BE49-F238E27FC236}">
                    <a16:creationId xmlns:a16="http://schemas.microsoft.com/office/drawing/2014/main" id="{D91B0A73-36A7-E37F-F9ED-CE8C3B0BE600}"/>
                  </a:ext>
                </a:extLst>
              </p:cNvPr>
              <p:cNvCxnSpPr>
                <a:cxnSpLocks/>
              </p:cNvCxnSpPr>
              <p:nvPr/>
            </p:nvCxnSpPr>
            <p:spPr>
              <a:xfrm flipV="1">
                <a:off x="2726011" y="5428346"/>
                <a:ext cx="0" cy="275772"/>
              </a:xfrm>
              <a:prstGeom prst="line">
                <a:avLst/>
              </a:prstGeom>
              <a:noFill/>
              <a:ln w="25400" cap="flat">
                <a:solidFill>
                  <a:schemeClr val="bg2">
                    <a:lumMod val="50000"/>
                  </a:schemeClr>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3" name="Straight Connector 12">
                <a:extLst>
                  <a:ext uri="{FF2B5EF4-FFF2-40B4-BE49-F238E27FC236}">
                    <a16:creationId xmlns:a16="http://schemas.microsoft.com/office/drawing/2014/main" id="{492F4FE3-E0A0-F9A4-4F8F-B2B656387C9C}"/>
                  </a:ext>
                </a:extLst>
              </p:cNvPr>
              <p:cNvCxnSpPr>
                <a:cxnSpLocks/>
              </p:cNvCxnSpPr>
              <p:nvPr/>
            </p:nvCxnSpPr>
            <p:spPr>
              <a:xfrm flipV="1">
                <a:off x="3140432" y="5428346"/>
                <a:ext cx="0" cy="275772"/>
              </a:xfrm>
              <a:prstGeom prst="line">
                <a:avLst/>
              </a:prstGeom>
              <a:noFill/>
              <a:ln w="25400" cap="flat">
                <a:solidFill>
                  <a:schemeClr val="bg2">
                    <a:lumMod val="50000"/>
                  </a:schemeClr>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4" name="Straight Connector 13">
                <a:extLst>
                  <a:ext uri="{FF2B5EF4-FFF2-40B4-BE49-F238E27FC236}">
                    <a16:creationId xmlns:a16="http://schemas.microsoft.com/office/drawing/2014/main" id="{A71EF0F3-8A17-F0AA-4102-ECEA10241DC0}"/>
                  </a:ext>
                </a:extLst>
              </p:cNvPr>
              <p:cNvCxnSpPr>
                <a:cxnSpLocks/>
              </p:cNvCxnSpPr>
              <p:nvPr/>
            </p:nvCxnSpPr>
            <p:spPr>
              <a:xfrm flipV="1">
                <a:off x="3554853" y="5428346"/>
                <a:ext cx="0" cy="275772"/>
              </a:xfrm>
              <a:prstGeom prst="line">
                <a:avLst/>
              </a:prstGeom>
              <a:noFill/>
              <a:ln w="25400" cap="flat">
                <a:solidFill>
                  <a:schemeClr val="bg2">
                    <a:lumMod val="50000"/>
                  </a:schemeClr>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5" name="Straight Connector 14">
                <a:extLst>
                  <a:ext uri="{FF2B5EF4-FFF2-40B4-BE49-F238E27FC236}">
                    <a16:creationId xmlns:a16="http://schemas.microsoft.com/office/drawing/2014/main" id="{370E5B4A-6F7A-D909-CB64-05E6F81D25CD}"/>
                  </a:ext>
                </a:extLst>
              </p:cNvPr>
              <p:cNvCxnSpPr>
                <a:cxnSpLocks/>
              </p:cNvCxnSpPr>
              <p:nvPr/>
            </p:nvCxnSpPr>
            <p:spPr>
              <a:xfrm flipV="1">
                <a:off x="3969274" y="5428346"/>
                <a:ext cx="0" cy="275772"/>
              </a:xfrm>
              <a:prstGeom prst="line">
                <a:avLst/>
              </a:prstGeom>
              <a:noFill/>
              <a:ln w="25400" cap="flat">
                <a:solidFill>
                  <a:schemeClr val="bg2">
                    <a:lumMod val="50000"/>
                  </a:schemeClr>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6" name="Straight Connector 15">
                <a:extLst>
                  <a:ext uri="{FF2B5EF4-FFF2-40B4-BE49-F238E27FC236}">
                    <a16:creationId xmlns:a16="http://schemas.microsoft.com/office/drawing/2014/main" id="{EF087F98-5583-7704-E84A-F18471F2C14B}"/>
                  </a:ext>
                </a:extLst>
              </p:cNvPr>
              <p:cNvCxnSpPr>
                <a:cxnSpLocks/>
              </p:cNvCxnSpPr>
              <p:nvPr/>
            </p:nvCxnSpPr>
            <p:spPr>
              <a:xfrm flipV="1">
                <a:off x="4383695" y="5428346"/>
                <a:ext cx="0" cy="275772"/>
              </a:xfrm>
              <a:prstGeom prst="line">
                <a:avLst/>
              </a:prstGeom>
              <a:noFill/>
              <a:ln w="25400" cap="flat">
                <a:solidFill>
                  <a:schemeClr val="bg2">
                    <a:lumMod val="50000"/>
                  </a:schemeClr>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7" name="Straight Connector 16">
                <a:extLst>
                  <a:ext uri="{FF2B5EF4-FFF2-40B4-BE49-F238E27FC236}">
                    <a16:creationId xmlns:a16="http://schemas.microsoft.com/office/drawing/2014/main" id="{ECBF21C3-E69C-287C-AD8C-1A72AF46FDAF}"/>
                  </a:ext>
                </a:extLst>
              </p:cNvPr>
              <p:cNvCxnSpPr>
                <a:cxnSpLocks/>
              </p:cNvCxnSpPr>
              <p:nvPr/>
            </p:nvCxnSpPr>
            <p:spPr>
              <a:xfrm flipV="1">
                <a:off x="4798116" y="5428346"/>
                <a:ext cx="0" cy="275772"/>
              </a:xfrm>
              <a:prstGeom prst="line">
                <a:avLst/>
              </a:prstGeom>
              <a:noFill/>
              <a:ln w="25400" cap="flat">
                <a:solidFill>
                  <a:schemeClr val="bg2">
                    <a:lumMod val="50000"/>
                  </a:schemeClr>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8" name="Straight Connector 17">
                <a:extLst>
                  <a:ext uri="{FF2B5EF4-FFF2-40B4-BE49-F238E27FC236}">
                    <a16:creationId xmlns:a16="http://schemas.microsoft.com/office/drawing/2014/main" id="{4FFEF572-3A3F-2290-496A-AF100B151969}"/>
                  </a:ext>
                </a:extLst>
              </p:cNvPr>
              <p:cNvCxnSpPr>
                <a:cxnSpLocks/>
              </p:cNvCxnSpPr>
              <p:nvPr/>
            </p:nvCxnSpPr>
            <p:spPr>
              <a:xfrm flipV="1">
                <a:off x="5212537" y="5428346"/>
                <a:ext cx="0" cy="275772"/>
              </a:xfrm>
              <a:prstGeom prst="line">
                <a:avLst/>
              </a:prstGeom>
              <a:noFill/>
              <a:ln w="25400" cap="flat">
                <a:solidFill>
                  <a:schemeClr val="bg2">
                    <a:lumMod val="50000"/>
                  </a:schemeClr>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9" name="Straight Connector 18">
                <a:extLst>
                  <a:ext uri="{FF2B5EF4-FFF2-40B4-BE49-F238E27FC236}">
                    <a16:creationId xmlns:a16="http://schemas.microsoft.com/office/drawing/2014/main" id="{F6BBF98E-9120-97E6-E5EC-BA532316E2B7}"/>
                  </a:ext>
                </a:extLst>
              </p:cNvPr>
              <p:cNvCxnSpPr>
                <a:cxnSpLocks/>
              </p:cNvCxnSpPr>
              <p:nvPr/>
            </p:nvCxnSpPr>
            <p:spPr>
              <a:xfrm flipV="1">
                <a:off x="5626958" y="5428346"/>
                <a:ext cx="0" cy="275772"/>
              </a:xfrm>
              <a:prstGeom prst="line">
                <a:avLst/>
              </a:prstGeom>
              <a:noFill/>
              <a:ln w="25400" cap="flat">
                <a:solidFill>
                  <a:schemeClr val="bg2">
                    <a:lumMod val="50000"/>
                  </a:schemeClr>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0" name="Straight Connector 19">
                <a:extLst>
                  <a:ext uri="{FF2B5EF4-FFF2-40B4-BE49-F238E27FC236}">
                    <a16:creationId xmlns:a16="http://schemas.microsoft.com/office/drawing/2014/main" id="{BA945A88-F73D-EAC0-5ECA-90261EAD7581}"/>
                  </a:ext>
                </a:extLst>
              </p:cNvPr>
              <p:cNvCxnSpPr>
                <a:cxnSpLocks/>
              </p:cNvCxnSpPr>
              <p:nvPr/>
            </p:nvCxnSpPr>
            <p:spPr>
              <a:xfrm flipV="1">
                <a:off x="6041379" y="5428346"/>
                <a:ext cx="0" cy="275772"/>
              </a:xfrm>
              <a:prstGeom prst="line">
                <a:avLst/>
              </a:prstGeom>
              <a:noFill/>
              <a:ln w="25400" cap="flat">
                <a:solidFill>
                  <a:schemeClr val="bg2">
                    <a:lumMod val="50000"/>
                  </a:schemeClr>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1" name="Straight Connector 20">
                <a:extLst>
                  <a:ext uri="{FF2B5EF4-FFF2-40B4-BE49-F238E27FC236}">
                    <a16:creationId xmlns:a16="http://schemas.microsoft.com/office/drawing/2014/main" id="{B824578B-B9B3-6AAF-F871-091A8529A2B5}"/>
                  </a:ext>
                </a:extLst>
              </p:cNvPr>
              <p:cNvCxnSpPr>
                <a:cxnSpLocks/>
              </p:cNvCxnSpPr>
              <p:nvPr/>
            </p:nvCxnSpPr>
            <p:spPr>
              <a:xfrm flipV="1">
                <a:off x="6455800" y="5428346"/>
                <a:ext cx="0" cy="275772"/>
              </a:xfrm>
              <a:prstGeom prst="line">
                <a:avLst/>
              </a:prstGeom>
              <a:noFill/>
              <a:ln w="25400" cap="flat">
                <a:solidFill>
                  <a:schemeClr val="bg2">
                    <a:lumMod val="50000"/>
                  </a:schemeClr>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2" name="Straight Connector 21">
                <a:extLst>
                  <a:ext uri="{FF2B5EF4-FFF2-40B4-BE49-F238E27FC236}">
                    <a16:creationId xmlns:a16="http://schemas.microsoft.com/office/drawing/2014/main" id="{169AF03B-BABB-DC32-16BC-47DA0CCDD8A6}"/>
                  </a:ext>
                </a:extLst>
              </p:cNvPr>
              <p:cNvCxnSpPr>
                <a:cxnSpLocks/>
              </p:cNvCxnSpPr>
              <p:nvPr/>
            </p:nvCxnSpPr>
            <p:spPr>
              <a:xfrm flipV="1">
                <a:off x="239485" y="5694334"/>
                <a:ext cx="6216315" cy="9784"/>
              </a:xfrm>
              <a:prstGeom prst="line">
                <a:avLst/>
              </a:prstGeom>
              <a:noFill/>
              <a:ln w="25400" cap="flat">
                <a:solidFill>
                  <a:schemeClr val="bg2">
                    <a:lumMod val="50000"/>
                  </a:schemeClr>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2762A4D8-1DAC-9054-BC0A-98CEFB31E9F1}"/>
                      </a:ext>
                    </a:extLst>
                  </p:cNvPr>
                  <p:cNvSpPr txBox="1"/>
                  <p:nvPr/>
                </p:nvSpPr>
                <p:spPr>
                  <a:xfrm>
                    <a:off x="2423887" y="5791200"/>
                    <a:ext cx="1001485" cy="4947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24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ctrlPr>
                            </m:sSubPr>
                            <m:e>
                              <m:r>
                                <a:rPr kumimoji="0" lang="en-US" sz="24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𝑰</m:t>
                              </m:r>
                            </m:e>
                            <m:sub>
                              <m:r>
                                <a:rPr kumimoji="0" lang="en-US" sz="24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𝒑</m:t>
                              </m:r>
                            </m:sub>
                          </m:sSub>
                          <m:r>
                            <a:rPr kumimoji="0" lang="en-US" sz="24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 (</m:t>
                          </m:r>
                          <m:r>
                            <a:rPr kumimoji="0" lang="en-US" sz="24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𝑴𝑨</m:t>
                          </m:r>
                          <m:r>
                            <a:rPr kumimoji="0" lang="en-US" sz="24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m:t>
                          </m:r>
                        </m:oMath>
                      </m:oMathPara>
                    </a14:m>
                    <a:endParaRPr kumimoji="0" lang="en-US" sz="2400" b="1" i="0" u="none" strike="noStrike" cap="none" spc="0" normalizeH="0" baseline="0" dirty="0">
                      <a:ln>
                        <a:noFill/>
                      </a:ln>
                      <a:solidFill>
                        <a:srgbClr val="245253"/>
                      </a:solidFill>
                      <a:effectLst/>
                      <a:uFillTx/>
                      <a:ea typeface="Century Gothic"/>
                      <a:cs typeface="Century Gothic"/>
                      <a:sym typeface="Century Gothic"/>
                    </a:endParaRPr>
                  </a:p>
                </p:txBody>
              </p:sp>
            </mc:Choice>
            <mc:Fallback xmlns="">
              <p:sp>
                <p:nvSpPr>
                  <p:cNvPr id="34" name="TextBox 33">
                    <a:extLst>
                      <a:ext uri="{FF2B5EF4-FFF2-40B4-BE49-F238E27FC236}">
                        <a16:creationId xmlns:a16="http://schemas.microsoft.com/office/drawing/2014/main" id="{810DE906-214D-A6E8-EC07-56EA723AEFA4}"/>
                      </a:ext>
                    </a:extLst>
                  </p:cNvPr>
                  <p:cNvSpPr txBox="1">
                    <a:spLocks noRot="1" noChangeAspect="1" noMove="1" noResize="1" noEditPoints="1" noAdjustHandles="1" noChangeArrowheads="1" noChangeShapeType="1" noTextEdit="1"/>
                  </p:cNvSpPr>
                  <p:nvPr/>
                </p:nvSpPr>
                <p:spPr>
                  <a:xfrm>
                    <a:off x="2423887" y="5791200"/>
                    <a:ext cx="1001485" cy="494749"/>
                  </a:xfrm>
                  <a:prstGeom prst="rect">
                    <a:avLst/>
                  </a:prstGeom>
                  <a:blipFill>
                    <a:blip r:embed="rId3"/>
                    <a:stretch>
                      <a:fillRect l="-19512" r="-14634" b="-11111"/>
                    </a:stretch>
                  </a:blipFill>
                  <a:ln w="12700" cap="flat">
                    <a:noFill/>
                    <a:miter lim="400000"/>
                  </a:ln>
                  <a:effectLst/>
                </p:spPr>
                <p:txBody>
                  <a:bodyPr/>
                  <a:lstStyle/>
                  <a:p>
                    <a:r>
                      <a:rPr lang="en-US">
                        <a:noFill/>
                      </a:rPr>
                      <a:t> </a:t>
                    </a:r>
                  </a:p>
                </p:txBody>
              </p:sp>
            </mc:Fallback>
          </mc:AlternateContent>
          <p:sp>
            <p:nvSpPr>
              <p:cNvPr id="24" name="TextBox 23">
                <a:extLst>
                  <a:ext uri="{FF2B5EF4-FFF2-40B4-BE49-F238E27FC236}">
                    <a16:creationId xmlns:a16="http://schemas.microsoft.com/office/drawing/2014/main" id="{074F3297-A351-6EA1-7687-7ACDCDD55D96}"/>
                  </a:ext>
                </a:extLst>
              </p:cNvPr>
              <p:cNvSpPr txBox="1"/>
              <p:nvPr/>
            </p:nvSpPr>
            <p:spPr>
              <a:xfrm>
                <a:off x="5117241" y="5708425"/>
                <a:ext cx="1001485"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245253"/>
                    </a:solidFill>
                    <a:effectLst/>
                    <a:uFillTx/>
                    <a:ea typeface="Century Gothic"/>
                    <a:cs typeface="Century Gothic"/>
                    <a:sym typeface="Century Gothic"/>
                  </a:rPr>
                  <a:t>1.3</a:t>
                </a:r>
              </a:p>
            </p:txBody>
          </p:sp>
          <p:sp>
            <p:nvSpPr>
              <p:cNvPr id="25" name="TextBox 24">
                <a:extLst>
                  <a:ext uri="{FF2B5EF4-FFF2-40B4-BE49-F238E27FC236}">
                    <a16:creationId xmlns:a16="http://schemas.microsoft.com/office/drawing/2014/main" id="{2C0BC8A9-252C-3A3C-002A-31A363C54FFE}"/>
                  </a:ext>
                </a:extLst>
              </p:cNvPr>
              <p:cNvSpPr txBox="1"/>
              <p:nvPr/>
            </p:nvSpPr>
            <p:spPr>
              <a:xfrm>
                <a:off x="3468532" y="5699812"/>
                <a:ext cx="1001485"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245253"/>
                    </a:solidFill>
                    <a:effectLst/>
                    <a:uFillTx/>
                    <a:ea typeface="Century Gothic"/>
                    <a:cs typeface="Century Gothic"/>
                    <a:sym typeface="Century Gothic"/>
                  </a:rPr>
                  <a:t>0.9</a:t>
                </a:r>
              </a:p>
            </p:txBody>
          </p:sp>
          <p:sp>
            <p:nvSpPr>
              <p:cNvPr id="26" name="TextBox 25">
                <a:extLst>
                  <a:ext uri="{FF2B5EF4-FFF2-40B4-BE49-F238E27FC236}">
                    <a16:creationId xmlns:a16="http://schemas.microsoft.com/office/drawing/2014/main" id="{590165CE-A0A4-813F-B431-869DCCE69DA6}"/>
                  </a:ext>
                </a:extLst>
              </p:cNvPr>
              <p:cNvSpPr txBox="1"/>
              <p:nvPr/>
            </p:nvSpPr>
            <p:spPr>
              <a:xfrm>
                <a:off x="-265362" y="5694334"/>
                <a:ext cx="1001485"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245253"/>
                    </a:solidFill>
                    <a:effectLst/>
                    <a:uFillTx/>
                    <a:ea typeface="Century Gothic"/>
                    <a:cs typeface="Century Gothic"/>
                    <a:sym typeface="Century Gothic"/>
                  </a:rPr>
                  <a:t>0</a:t>
                </a:r>
              </a:p>
            </p:txBody>
          </p:sp>
        </p:grpSp>
        <p:sp>
          <p:nvSpPr>
            <p:cNvPr id="30" name="Rectangle 29">
              <a:extLst>
                <a:ext uri="{FF2B5EF4-FFF2-40B4-BE49-F238E27FC236}">
                  <a16:creationId xmlns:a16="http://schemas.microsoft.com/office/drawing/2014/main" id="{718C6D32-80BB-83B5-059A-57F9B6E808B1}"/>
                </a:ext>
              </a:extLst>
            </p:cNvPr>
            <p:cNvSpPr/>
            <p:nvPr/>
          </p:nvSpPr>
          <p:spPr>
            <a:xfrm>
              <a:off x="5887850" y="3996899"/>
              <a:ext cx="837818" cy="646329"/>
            </a:xfrm>
            <a:prstGeom prst="rect">
              <a:avLst/>
            </a:prstGeom>
            <a:solidFill>
              <a:srgbClr val="FFFFFF"/>
            </a:solidFill>
            <a:ln w="25400" cap="flat">
              <a:solidFill>
                <a:schemeClr val="bg2">
                  <a:lumMod val="50000"/>
                </a:schemeClr>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r>
                <a:rPr lang="en-US" sz="1200" b="0" dirty="0">
                  <a:solidFill>
                    <a:srgbClr val="000000"/>
                  </a:solidFill>
                </a:rPr>
                <a:t>Plan higher-Ip shot</a:t>
              </a:r>
              <a:endParaRPr kumimoji="0" lang="en-US" sz="1200" b="0" i="0" u="none" strike="noStrike" cap="none" spc="0" normalizeH="0" baseline="0" dirty="0">
                <a:ln>
                  <a:noFill/>
                </a:ln>
                <a:solidFill>
                  <a:srgbClr val="000000"/>
                </a:solidFill>
                <a:effectLst/>
                <a:uFillTx/>
                <a:sym typeface="Century Gothic"/>
              </a:endParaRPr>
            </a:p>
          </p:txBody>
        </p:sp>
        <p:cxnSp>
          <p:nvCxnSpPr>
            <p:cNvPr id="32" name="Straight Arrow Connector 31">
              <a:extLst>
                <a:ext uri="{FF2B5EF4-FFF2-40B4-BE49-F238E27FC236}">
                  <a16:creationId xmlns:a16="http://schemas.microsoft.com/office/drawing/2014/main" id="{BDF9B0DD-FB8C-C91A-DD16-5A61B94BB878}"/>
                </a:ext>
              </a:extLst>
            </p:cNvPr>
            <p:cNvCxnSpPr>
              <a:cxnSpLocks/>
              <a:endCxn id="30" idx="1"/>
            </p:cNvCxnSpPr>
            <p:nvPr/>
          </p:nvCxnSpPr>
          <p:spPr>
            <a:xfrm flipV="1">
              <a:off x="5482400" y="4320064"/>
              <a:ext cx="405450" cy="276999"/>
            </a:xfrm>
            <a:prstGeom prst="straightConnector1">
              <a:avLst/>
            </a:prstGeom>
            <a:ln w="38100">
              <a:solidFill>
                <a:schemeClr val="bg2">
                  <a:lumMod val="50000"/>
                </a:schemeClr>
              </a:solidFill>
              <a:tailEnd type="triangle"/>
            </a:ln>
          </p:spPr>
          <p:style>
            <a:lnRef idx="1">
              <a:schemeClr val="accent2"/>
            </a:lnRef>
            <a:fillRef idx="0">
              <a:schemeClr val="accent2"/>
            </a:fillRef>
            <a:effectRef idx="0">
              <a:schemeClr val="accent2"/>
            </a:effectRef>
            <a:fontRef idx="minor">
              <a:schemeClr val="tx1"/>
            </a:fontRef>
          </p:style>
        </p:cxnSp>
        <p:sp>
          <p:nvSpPr>
            <p:cNvPr id="33" name="Rectangle 32">
              <a:extLst>
                <a:ext uri="{FF2B5EF4-FFF2-40B4-BE49-F238E27FC236}">
                  <a16:creationId xmlns:a16="http://schemas.microsoft.com/office/drawing/2014/main" id="{7BF2CC44-3399-7808-5E3F-DCF483E39BB9}"/>
                </a:ext>
              </a:extLst>
            </p:cNvPr>
            <p:cNvSpPr/>
            <p:nvPr/>
          </p:nvSpPr>
          <p:spPr>
            <a:xfrm>
              <a:off x="505247" y="4446586"/>
              <a:ext cx="4977153" cy="276997"/>
            </a:xfrm>
            <a:prstGeom prst="rect">
              <a:avLst/>
            </a:prstGeom>
            <a:solidFill>
              <a:srgbClr val="FFFFFF"/>
            </a:solidFill>
            <a:ln w="25400" cap="flat">
              <a:solidFill>
                <a:schemeClr val="bg2">
                  <a:lumMod val="50000"/>
                </a:schemeClr>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r>
                <a:rPr lang="en-US" sz="1200" b="0" dirty="0">
                  <a:solidFill>
                    <a:srgbClr val="000000"/>
                  </a:solidFill>
                </a:rPr>
                <a:t>Given lower-Ip data + simulations</a:t>
              </a:r>
              <a:endParaRPr kumimoji="0" lang="en-US" sz="1200" b="0" i="0" u="sng" strike="noStrike" cap="none" spc="0" normalizeH="0" baseline="0" dirty="0">
                <a:ln>
                  <a:noFill/>
                </a:ln>
                <a:solidFill>
                  <a:srgbClr val="000000"/>
                </a:solidFill>
                <a:effectLst/>
                <a:uFillTx/>
                <a:sym typeface="Century Gothic"/>
              </a:endParaRPr>
            </a:p>
          </p:txBody>
        </p:sp>
        <p:sp>
          <p:nvSpPr>
            <p:cNvPr id="36" name="TextBox 35">
              <a:extLst>
                <a:ext uri="{FF2B5EF4-FFF2-40B4-BE49-F238E27FC236}">
                  <a16:creationId xmlns:a16="http://schemas.microsoft.com/office/drawing/2014/main" id="{A327452F-26C9-D571-72E5-6C5F8097F9CC}"/>
                </a:ext>
              </a:extLst>
            </p:cNvPr>
            <p:cNvSpPr txBox="1"/>
            <p:nvPr/>
          </p:nvSpPr>
          <p:spPr>
            <a:xfrm>
              <a:off x="1338196" y="3670472"/>
              <a:ext cx="4212818"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hangingPunct="1"/>
              <a:r>
                <a:rPr lang="en-US" sz="1400" dirty="0">
                  <a:solidFill>
                    <a:schemeClr val="bg2">
                      <a:lumMod val="50000"/>
                    </a:schemeClr>
                  </a:solidFill>
                </a:rPr>
                <a:t>Our ITER emulation: Given D3D lower-Ip shots,</a:t>
              </a:r>
            </a:p>
            <a:p>
              <a:pPr hangingPunct="1"/>
              <a:r>
                <a:rPr lang="en-US" sz="1400" dirty="0">
                  <a:solidFill>
                    <a:schemeClr val="bg2">
                      <a:lumMod val="50000"/>
                    </a:schemeClr>
                  </a:solidFill>
                </a:rPr>
                <a:t>predict on D3D higher-Ip shots</a:t>
              </a:r>
            </a:p>
          </p:txBody>
        </p:sp>
      </p:grpSp>
      <p:pic>
        <p:nvPicPr>
          <p:cNvPr id="27" name="Picture 26" descr="DIII-D Control Room in San Diego, CA">
            <a:extLst>
              <a:ext uri="{FF2B5EF4-FFF2-40B4-BE49-F238E27FC236}">
                <a16:creationId xmlns:a16="http://schemas.microsoft.com/office/drawing/2014/main" id="{821D9BB5-D256-0E88-EBC5-70DCC25C59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5486" y="2432394"/>
            <a:ext cx="4981616" cy="3314159"/>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5BA20C88-4F93-F225-C4CF-EE4FF4C1A2AD}"/>
              </a:ext>
            </a:extLst>
          </p:cNvPr>
          <p:cNvGrpSpPr/>
          <p:nvPr/>
        </p:nvGrpSpPr>
        <p:grpSpPr>
          <a:xfrm>
            <a:off x="6785245" y="997776"/>
            <a:ext cx="2818594" cy="3175019"/>
            <a:chOff x="6785245" y="997776"/>
            <a:chExt cx="2818594" cy="3175019"/>
          </a:xfrm>
        </p:grpSpPr>
        <p:pic>
          <p:nvPicPr>
            <p:cNvPr id="34" name="Picture 33" descr="A screenshot of a computer&#10;&#10;Description automatically generated">
              <a:extLst>
                <a:ext uri="{FF2B5EF4-FFF2-40B4-BE49-F238E27FC236}">
                  <a16:creationId xmlns:a16="http://schemas.microsoft.com/office/drawing/2014/main" id="{65AD35B1-2699-03B8-32DB-16BF24331B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5245" y="997776"/>
              <a:ext cx="2818594" cy="2170795"/>
            </a:xfrm>
            <a:prstGeom prst="rect">
              <a:avLst/>
            </a:prstGeom>
            <a:ln w="38100">
              <a:solidFill>
                <a:srgbClr val="0070C0"/>
              </a:solidFill>
            </a:ln>
          </p:spPr>
        </p:pic>
        <p:pic>
          <p:nvPicPr>
            <p:cNvPr id="35" name="Picture 34" descr="A screenshot of a computer&#10;&#10;Description automatically generated">
              <a:extLst>
                <a:ext uri="{FF2B5EF4-FFF2-40B4-BE49-F238E27FC236}">
                  <a16:creationId xmlns:a16="http://schemas.microsoft.com/office/drawing/2014/main" id="{B195C3B2-65CD-3900-B7D9-26B7F5FD2E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100720">
              <a:off x="8058829" y="4003165"/>
              <a:ext cx="220250" cy="169630"/>
            </a:xfrm>
            <a:prstGeom prst="rect">
              <a:avLst/>
            </a:prstGeom>
            <a:ln w="38100">
              <a:solidFill>
                <a:srgbClr val="0070C0"/>
              </a:solidFill>
            </a:ln>
          </p:spPr>
        </p:pic>
        <p:cxnSp>
          <p:nvCxnSpPr>
            <p:cNvPr id="91" name="Straight Arrow Connector 90">
              <a:extLst>
                <a:ext uri="{FF2B5EF4-FFF2-40B4-BE49-F238E27FC236}">
                  <a16:creationId xmlns:a16="http://schemas.microsoft.com/office/drawing/2014/main" id="{4D24D2F5-D2C2-9DB0-F5FE-5AC5238166B8}"/>
                </a:ext>
              </a:extLst>
            </p:cNvPr>
            <p:cNvCxnSpPr>
              <a:cxnSpLocks/>
              <a:stCxn id="35" idx="0"/>
            </p:cNvCxnSpPr>
            <p:nvPr/>
          </p:nvCxnSpPr>
          <p:spPr>
            <a:xfrm flipH="1" flipV="1">
              <a:off x="8037730" y="3289456"/>
              <a:ext cx="157919" cy="718020"/>
            </a:xfrm>
            <a:prstGeom prst="straightConnector1">
              <a:avLst/>
            </a:prstGeom>
            <a:noFill/>
            <a:ln w="762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01" name="TextBox 100">
              <a:extLst>
                <a:ext uri="{FF2B5EF4-FFF2-40B4-BE49-F238E27FC236}">
                  <a16:creationId xmlns:a16="http://schemas.microsoft.com/office/drawing/2014/main" id="{36044417-3548-AE9B-4619-B67112B7FC0A}"/>
                </a:ext>
              </a:extLst>
            </p:cNvPr>
            <p:cNvSpPr txBox="1"/>
            <p:nvPr/>
          </p:nvSpPr>
          <p:spPr>
            <a:xfrm rot="20823995">
              <a:off x="7550069" y="1905984"/>
              <a:ext cx="1336643" cy="523218"/>
            </a:xfrm>
            <a:prstGeom prst="rect">
              <a:avLst/>
            </a:prstGeom>
            <a:solidFill>
              <a:srgbClr val="FFFFFF">
                <a:alpha val="52941"/>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FF0000"/>
                  </a:solidFill>
                  <a:effectLst/>
                  <a:uFillTx/>
                  <a:latin typeface="Century Gothic"/>
                  <a:ea typeface="Century Gothic"/>
                  <a:cs typeface="Century Gothic"/>
                  <a:sym typeface="Century Gothic"/>
                </a:rPr>
                <a:t>DATA</a:t>
              </a:r>
            </a:p>
          </p:txBody>
        </p:sp>
      </p:grpSp>
      <p:grpSp>
        <p:nvGrpSpPr>
          <p:cNvPr id="31" name="Group 30">
            <a:extLst>
              <a:ext uri="{FF2B5EF4-FFF2-40B4-BE49-F238E27FC236}">
                <a16:creationId xmlns:a16="http://schemas.microsoft.com/office/drawing/2014/main" id="{051AAE6A-35AD-0A8E-8305-30B8917632BC}"/>
              </a:ext>
            </a:extLst>
          </p:cNvPr>
          <p:cNvGrpSpPr/>
          <p:nvPr/>
        </p:nvGrpSpPr>
        <p:grpSpPr>
          <a:xfrm>
            <a:off x="9834684" y="1111201"/>
            <a:ext cx="2187263" cy="2933775"/>
            <a:chOff x="9834684" y="1111201"/>
            <a:chExt cx="2187263" cy="2933775"/>
          </a:xfrm>
        </p:grpSpPr>
        <p:pic>
          <p:nvPicPr>
            <p:cNvPr id="49" name="Picture 48">
              <a:extLst>
                <a:ext uri="{FF2B5EF4-FFF2-40B4-BE49-F238E27FC236}">
                  <a16:creationId xmlns:a16="http://schemas.microsoft.com/office/drawing/2014/main" id="{F368268D-A581-F224-0475-1E63DBA7B6E6}"/>
                </a:ext>
              </a:extLst>
            </p:cNvPr>
            <p:cNvPicPr>
              <a:picLocks noChangeAspect="1"/>
            </p:cNvPicPr>
            <p:nvPr/>
          </p:nvPicPr>
          <p:blipFill>
            <a:blip r:embed="rId7"/>
            <a:stretch>
              <a:fillRect/>
            </a:stretch>
          </p:blipFill>
          <p:spPr>
            <a:xfrm>
              <a:off x="9834684" y="1111201"/>
              <a:ext cx="2187263" cy="1943943"/>
            </a:xfrm>
            <a:prstGeom prst="rect">
              <a:avLst/>
            </a:prstGeom>
            <a:ln w="38100">
              <a:solidFill>
                <a:srgbClr val="0070C0"/>
              </a:solidFill>
            </a:ln>
          </p:spPr>
        </p:pic>
        <p:pic>
          <p:nvPicPr>
            <p:cNvPr id="82" name="Picture 81">
              <a:extLst>
                <a:ext uri="{FF2B5EF4-FFF2-40B4-BE49-F238E27FC236}">
                  <a16:creationId xmlns:a16="http://schemas.microsoft.com/office/drawing/2014/main" id="{9FE03F41-AAE6-9D87-C395-0ACDF32261C0}"/>
                </a:ext>
              </a:extLst>
            </p:cNvPr>
            <p:cNvPicPr>
              <a:picLocks noChangeAspect="1"/>
            </p:cNvPicPr>
            <p:nvPr/>
          </p:nvPicPr>
          <p:blipFill>
            <a:blip r:embed="rId7"/>
            <a:stretch>
              <a:fillRect/>
            </a:stretch>
          </p:blipFill>
          <p:spPr>
            <a:xfrm rot="730931">
              <a:off x="10470800" y="3878815"/>
              <a:ext cx="186959" cy="166161"/>
            </a:xfrm>
            <a:prstGeom prst="rect">
              <a:avLst/>
            </a:prstGeom>
            <a:ln w="38100">
              <a:solidFill>
                <a:srgbClr val="0070C0"/>
              </a:solidFill>
            </a:ln>
          </p:spPr>
        </p:pic>
        <p:cxnSp>
          <p:nvCxnSpPr>
            <p:cNvPr id="98" name="Straight Arrow Connector 97">
              <a:extLst>
                <a:ext uri="{FF2B5EF4-FFF2-40B4-BE49-F238E27FC236}">
                  <a16:creationId xmlns:a16="http://schemas.microsoft.com/office/drawing/2014/main" id="{8B0A40C4-C887-801E-5C68-0CBADAF2F616}"/>
                </a:ext>
              </a:extLst>
            </p:cNvPr>
            <p:cNvCxnSpPr>
              <a:cxnSpLocks/>
              <a:stCxn id="82" idx="0"/>
            </p:cNvCxnSpPr>
            <p:nvPr/>
          </p:nvCxnSpPr>
          <p:spPr>
            <a:xfrm flipV="1">
              <a:off x="10581812" y="3180092"/>
              <a:ext cx="283191" cy="700594"/>
            </a:xfrm>
            <a:prstGeom prst="straightConnector1">
              <a:avLst/>
            </a:prstGeom>
            <a:noFill/>
            <a:ln w="762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02" name="TextBox 101">
              <a:extLst>
                <a:ext uri="{FF2B5EF4-FFF2-40B4-BE49-F238E27FC236}">
                  <a16:creationId xmlns:a16="http://schemas.microsoft.com/office/drawing/2014/main" id="{5DB43BC0-F332-A3B8-C0CC-F92B6C270CF8}"/>
                </a:ext>
              </a:extLst>
            </p:cNvPr>
            <p:cNvSpPr txBox="1"/>
            <p:nvPr/>
          </p:nvSpPr>
          <p:spPr>
            <a:xfrm rot="20823995">
              <a:off x="10496971" y="2299738"/>
              <a:ext cx="1336643" cy="523218"/>
            </a:xfrm>
            <a:prstGeom prst="rect">
              <a:avLst/>
            </a:prstGeom>
            <a:solidFill>
              <a:srgbClr val="FFFFFF">
                <a:alpha val="52941"/>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FF0000"/>
                  </a:solidFill>
                  <a:effectLst/>
                  <a:uFillTx/>
                  <a:latin typeface="Century Gothic"/>
                  <a:ea typeface="Century Gothic"/>
                  <a:cs typeface="Century Gothic"/>
                  <a:sym typeface="Century Gothic"/>
                </a:rPr>
                <a:t>PLAN</a:t>
              </a:r>
            </a:p>
          </p:txBody>
        </p:sp>
      </p:grpSp>
      <p:grpSp>
        <p:nvGrpSpPr>
          <p:cNvPr id="37" name="Group 36">
            <a:extLst>
              <a:ext uri="{FF2B5EF4-FFF2-40B4-BE49-F238E27FC236}">
                <a16:creationId xmlns:a16="http://schemas.microsoft.com/office/drawing/2014/main" id="{6717FD24-0C6A-5CF5-19E9-10EC19E94A6C}"/>
              </a:ext>
            </a:extLst>
          </p:cNvPr>
          <p:cNvGrpSpPr/>
          <p:nvPr/>
        </p:nvGrpSpPr>
        <p:grpSpPr>
          <a:xfrm>
            <a:off x="8697444" y="4127990"/>
            <a:ext cx="3238440" cy="2503565"/>
            <a:chOff x="8697444" y="4127990"/>
            <a:chExt cx="3238440" cy="2503565"/>
          </a:xfrm>
        </p:grpSpPr>
        <p:pic>
          <p:nvPicPr>
            <p:cNvPr id="1025" name="Picture 1">
              <a:extLst>
                <a:ext uri="{FF2B5EF4-FFF2-40B4-BE49-F238E27FC236}">
                  <a16:creationId xmlns:a16="http://schemas.microsoft.com/office/drawing/2014/main" id="{D9435522-20F9-C828-9A3D-339B5EF64279}"/>
                </a:ext>
              </a:extLst>
            </p:cNvPr>
            <p:cNvPicPr>
              <a:picLocks noChangeAspect="1" noChangeArrowheads="1"/>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8826259" y="4886337"/>
              <a:ext cx="3109625" cy="1745218"/>
            </a:xfrm>
            <a:prstGeom prst="rect">
              <a:avLst/>
            </a:prstGeom>
            <a:noFill/>
            <a:ln w="38100">
              <a:solidFill>
                <a:srgbClr val="0070C0"/>
              </a:solidFill>
            </a:ln>
            <a:extLst>
              <a:ext uri="{909E8E84-426E-40DD-AFC4-6F175D3DCCD1}">
                <a14:hiddenFill xmlns:a14="http://schemas.microsoft.com/office/drawing/2010/main">
                  <a:solidFill>
                    <a:srgbClr val="FFFFFF"/>
                  </a:solidFill>
                </a14:hiddenFill>
              </a:ext>
            </a:extLst>
          </p:spPr>
        </p:pic>
        <p:pic>
          <p:nvPicPr>
            <p:cNvPr id="89" name="Picture 1">
              <a:extLst>
                <a:ext uri="{FF2B5EF4-FFF2-40B4-BE49-F238E27FC236}">
                  <a16:creationId xmlns:a16="http://schemas.microsoft.com/office/drawing/2014/main" id="{D0D121D2-5242-206A-88F1-96C31B652B88}"/>
                </a:ext>
              </a:extLst>
            </p:cNvPr>
            <p:cNvPicPr>
              <a:picLocks noChangeAspect="1" noChangeArrowheads="1"/>
            </p:cNvPicPr>
            <p:nvPr/>
          </p:nvPicPr>
          <p:blipFill>
            <a:blip r:embed="rId8" r:link="rId9">
              <a:extLst>
                <a:ext uri="{28A0092B-C50C-407E-A947-70E740481C1C}">
                  <a14:useLocalDpi xmlns:a14="http://schemas.microsoft.com/office/drawing/2010/main" val="0"/>
                </a:ext>
              </a:extLst>
            </a:blip>
            <a:srcRect/>
            <a:stretch>
              <a:fillRect/>
            </a:stretch>
          </p:blipFill>
          <p:spPr bwMode="auto">
            <a:xfrm rot="1032718">
              <a:off x="8697444" y="4127990"/>
              <a:ext cx="337371" cy="189343"/>
            </a:xfrm>
            <a:prstGeom prst="rect">
              <a:avLst/>
            </a:prstGeom>
            <a:noFill/>
            <a:ln w="38100">
              <a:solidFill>
                <a:srgbClr val="0070C0"/>
              </a:solidFill>
            </a:ln>
            <a:extLst>
              <a:ext uri="{909E8E84-426E-40DD-AFC4-6F175D3DCCD1}">
                <a14:hiddenFill xmlns:a14="http://schemas.microsoft.com/office/drawing/2010/main">
                  <a:solidFill>
                    <a:srgbClr val="FFFFFF"/>
                  </a:solidFill>
                </a14:hiddenFill>
              </a:ext>
            </a:extLst>
          </p:spPr>
        </p:pic>
        <p:cxnSp>
          <p:nvCxnSpPr>
            <p:cNvPr id="92" name="Straight Arrow Connector 91">
              <a:extLst>
                <a:ext uri="{FF2B5EF4-FFF2-40B4-BE49-F238E27FC236}">
                  <a16:creationId xmlns:a16="http://schemas.microsoft.com/office/drawing/2014/main" id="{BC4C525F-3BE4-6F07-A12C-4BC67A968E85}"/>
                </a:ext>
              </a:extLst>
            </p:cNvPr>
            <p:cNvCxnSpPr>
              <a:cxnSpLocks/>
              <a:stCxn id="89" idx="3"/>
            </p:cNvCxnSpPr>
            <p:nvPr/>
          </p:nvCxnSpPr>
          <p:spPr>
            <a:xfrm>
              <a:off x="9027261" y="4272577"/>
              <a:ext cx="1173587" cy="500333"/>
            </a:xfrm>
            <a:prstGeom prst="straightConnector1">
              <a:avLst/>
            </a:prstGeom>
            <a:noFill/>
            <a:ln w="762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28" name="TextBox 27">
              <a:extLst>
                <a:ext uri="{FF2B5EF4-FFF2-40B4-BE49-F238E27FC236}">
                  <a16:creationId xmlns:a16="http://schemas.microsoft.com/office/drawing/2014/main" id="{F7FB8678-B9C2-4FAC-9269-2392D3BC2B44}"/>
                </a:ext>
              </a:extLst>
            </p:cNvPr>
            <p:cNvSpPr txBox="1"/>
            <p:nvPr/>
          </p:nvSpPr>
          <p:spPr>
            <a:xfrm rot="20823995">
              <a:off x="8835605" y="5278005"/>
              <a:ext cx="2680299" cy="523218"/>
            </a:xfrm>
            <a:prstGeom prst="rect">
              <a:avLst/>
            </a:prstGeom>
            <a:solidFill>
              <a:srgbClr val="FFFFFF">
                <a:alpha val="52941"/>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FF0000"/>
                  </a:solidFill>
                  <a:effectLst/>
                  <a:uFillTx/>
                  <a:latin typeface="Century Gothic"/>
                  <a:ea typeface="Century Gothic"/>
                  <a:cs typeface="Century Gothic"/>
                  <a:sym typeface="Century Gothic"/>
                </a:rPr>
                <a:t>SIMULATION</a:t>
              </a:r>
            </a:p>
          </p:txBody>
        </p:sp>
      </p:grpSp>
    </p:spTree>
    <p:extLst>
      <p:ext uri="{BB962C8B-B14F-4D97-AF65-F5344CB8AC3E}">
        <p14:creationId xmlns:p14="http://schemas.microsoft.com/office/powerpoint/2010/main" val="115495867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47B4A5AB-03B8-7BD8-C197-59CD84E68609}"/>
                  </a:ext>
                </a:extLst>
              </p:cNvPr>
              <p:cNvSpPr>
                <a:spLocks noGrp="1"/>
              </p:cNvSpPr>
              <p:nvPr>
                <p:ph type="body" idx="1"/>
              </p:nvPr>
            </p:nvSpPr>
            <p:spPr>
              <a:xfrm>
                <a:off x="81775" y="2341754"/>
                <a:ext cx="6032810" cy="2475572"/>
              </a:xfrm>
            </p:spPr>
            <p:txBody>
              <a:bodyPr>
                <a:normAutofit/>
              </a:bodyPr>
              <a:lstStyle/>
              <a:p>
                <a:r>
                  <a:rPr lang="en-US" dirty="0"/>
                  <a:t>Inputs:</a:t>
                </a:r>
              </a:p>
              <a:p>
                <a:pPr lvl="1"/>
                <a:r>
                  <a:rPr lang="en-US" dirty="0"/>
                  <a:t>EFIT01 (no kinetic constraint) q</a:t>
                </a:r>
              </a:p>
              <a:p>
                <a:pPr lvl="1"/>
                <a:r>
                  <a:rPr lang="en-US" dirty="0"/>
                  <a:t>ZIPFIT ne, rotation, Zeff profiles</a:t>
                </a:r>
              </a:p>
              <a:p>
                <a:pPr lvl="1"/>
                <a:r>
                  <a:rPr lang="en-US" dirty="0" err="1"/>
                  <a:t>Te</a:t>
                </a:r>
                <a:r>
                  <a:rPr lang="en-US" dirty="0"/>
                  <a:t> and </a:t>
                </a:r>
                <a:r>
                  <a:rPr lang="en-US" dirty="0" err="1"/>
                  <a:t>Ti</a:t>
                </a:r>
                <a:r>
                  <a:rPr lang="en-US" dirty="0"/>
                  <a:t> boundary at </a:t>
                </a:r>
                <a14:m>
                  <m:oMath xmlns:m="http://schemas.openxmlformats.org/officeDocument/2006/math">
                    <m:r>
                      <a:rPr lang="en-US" b="1" i="1" smtClean="0">
                        <a:latin typeface="Cambria Math" panose="02040503050406030204" pitchFamily="18" charset="0"/>
                      </a:rPr>
                      <m:t>𝝆</m:t>
                    </m:r>
                    <m:r>
                      <a:rPr lang="en-US" b="1" i="1" smtClean="0">
                        <a:latin typeface="Cambria Math" panose="02040503050406030204" pitchFamily="18" charset="0"/>
                      </a:rPr>
                      <m:t>=</m:t>
                    </m:r>
                    <m:r>
                      <a:rPr lang="en-US" b="1" i="1" smtClean="0">
                        <a:latin typeface="Cambria Math" panose="02040503050406030204" pitchFamily="18" charset="0"/>
                      </a:rPr>
                      <m:t>𝟎</m:t>
                    </m:r>
                    <m:r>
                      <a:rPr lang="en-US" b="1" i="1" smtClean="0">
                        <a:latin typeface="Cambria Math" panose="02040503050406030204" pitchFamily="18" charset="0"/>
                      </a:rPr>
                      <m:t>.</m:t>
                    </m:r>
                    <m:r>
                      <a:rPr lang="en-US" b="1" i="1" smtClean="0">
                        <a:latin typeface="Cambria Math" panose="02040503050406030204" pitchFamily="18" charset="0"/>
                      </a:rPr>
                      <m:t>𝟖</m:t>
                    </m:r>
                  </m:oMath>
                </a14:m>
                <a:endParaRPr lang="en-US" dirty="0"/>
              </a:p>
              <a:p>
                <a:r>
                  <a:rPr lang="en-US" dirty="0"/>
                  <a:t>900ms simulation </a:t>
                </a:r>
              </a:p>
              <a:p>
                <a:r>
                  <a:rPr lang="en-US" dirty="0"/>
                  <a:t>TGLF SAT2, same settings except </a:t>
                </a:r>
                <a:r>
                  <a:rPr lang="en-US" dirty="0" err="1"/>
                  <a:t>nky</a:t>
                </a:r>
                <a:endParaRPr lang="en-US" dirty="0"/>
              </a:p>
            </p:txBody>
          </p:sp>
        </mc:Choice>
        <mc:Fallback xmlns="">
          <p:sp>
            <p:nvSpPr>
              <p:cNvPr id="2" name="Text Placeholder 1">
                <a:extLst>
                  <a:ext uri="{FF2B5EF4-FFF2-40B4-BE49-F238E27FC236}">
                    <a16:creationId xmlns:a16="http://schemas.microsoft.com/office/drawing/2014/main" id="{47B4A5AB-03B8-7BD8-C197-59CD84E68609}"/>
                  </a:ext>
                </a:extLst>
              </p:cNvPr>
              <p:cNvSpPr>
                <a:spLocks noGrp="1" noRot="1" noChangeAspect="1" noMove="1" noResize="1" noEditPoints="1" noAdjustHandles="1" noChangeArrowheads="1" noChangeShapeType="1" noTextEdit="1"/>
              </p:cNvSpPr>
              <p:nvPr>
                <p:ph type="body" idx="1"/>
              </p:nvPr>
            </p:nvSpPr>
            <p:spPr>
              <a:xfrm>
                <a:off x="81775" y="2341754"/>
                <a:ext cx="6032810" cy="2475572"/>
              </a:xfrm>
              <a:blipFill>
                <a:blip r:embed="rId3"/>
                <a:stretch>
                  <a:fillRect l="-1681" t="-1531"/>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177D707E-84F2-31A3-33E7-A6D781C01EC7}"/>
              </a:ext>
            </a:extLst>
          </p:cNvPr>
          <p:cNvSpPr>
            <a:spLocks noGrp="1"/>
          </p:cNvSpPr>
          <p:nvPr>
            <p:ph type="title"/>
          </p:nvPr>
        </p:nvSpPr>
        <p:spPr/>
        <p:txBody>
          <a:bodyPr>
            <a:normAutofit/>
          </a:bodyPr>
          <a:lstStyle/>
          <a:p>
            <a:r>
              <a:rPr lang="en-US" dirty="0"/>
              <a:t>Predict core </a:t>
            </a:r>
            <a:r>
              <a:rPr lang="en-US" dirty="0" err="1"/>
              <a:t>Te+Ti</a:t>
            </a:r>
            <a:r>
              <a:rPr lang="en-US" dirty="0"/>
              <a:t> using ASTRA and TRANSP (w/ similar settings)</a:t>
            </a:r>
          </a:p>
        </p:txBody>
      </p:sp>
      <p:graphicFrame>
        <p:nvGraphicFramePr>
          <p:cNvPr id="7" name="Table 7">
            <a:extLst>
              <a:ext uri="{FF2B5EF4-FFF2-40B4-BE49-F238E27FC236}">
                <a16:creationId xmlns:a16="http://schemas.microsoft.com/office/drawing/2014/main" id="{8802836E-DDAF-59A3-0ABB-C84D45400C8A}"/>
              </a:ext>
            </a:extLst>
          </p:cNvPr>
          <p:cNvGraphicFramePr>
            <a:graphicFrameLocks noGrp="1"/>
          </p:cNvGraphicFramePr>
          <p:nvPr/>
        </p:nvGraphicFramePr>
        <p:xfrm>
          <a:off x="5531006" y="1984918"/>
          <a:ext cx="6579219" cy="3210064"/>
        </p:xfrm>
        <a:graphic>
          <a:graphicData uri="http://schemas.openxmlformats.org/drawingml/2006/table">
            <a:tbl>
              <a:tblPr firstRow="1" bandRow="1">
                <a:tableStyleId>{5940675A-B579-460E-94D1-54222C63F5DA}</a:tableStyleId>
              </a:tblPr>
              <a:tblGrid>
                <a:gridCol w="1750740">
                  <a:extLst>
                    <a:ext uri="{9D8B030D-6E8A-4147-A177-3AD203B41FA5}">
                      <a16:colId xmlns:a16="http://schemas.microsoft.com/office/drawing/2014/main" val="1393539940"/>
                    </a:ext>
                  </a:extLst>
                </a:gridCol>
                <a:gridCol w="2430966">
                  <a:extLst>
                    <a:ext uri="{9D8B030D-6E8A-4147-A177-3AD203B41FA5}">
                      <a16:colId xmlns:a16="http://schemas.microsoft.com/office/drawing/2014/main" val="2122806773"/>
                    </a:ext>
                  </a:extLst>
                </a:gridCol>
                <a:gridCol w="2397513">
                  <a:extLst>
                    <a:ext uri="{9D8B030D-6E8A-4147-A177-3AD203B41FA5}">
                      <a16:colId xmlns:a16="http://schemas.microsoft.com/office/drawing/2014/main" val="3163428963"/>
                    </a:ext>
                  </a:extLst>
                </a:gridCol>
              </a:tblGrid>
              <a:tr h="512956">
                <a:tc>
                  <a:txBody>
                    <a:bodyPr/>
                    <a:lstStyle/>
                    <a:p>
                      <a:endParaRPr lang="en-US" sz="1600" dirty="0"/>
                    </a:p>
                  </a:txBody>
                  <a:tcPr/>
                </a:tc>
                <a:tc>
                  <a:txBody>
                    <a:bodyPr/>
                    <a:lstStyle/>
                    <a:p>
                      <a:r>
                        <a:rPr lang="en-US" sz="1600" b="1" dirty="0"/>
                        <a:t>TRANSP</a:t>
                      </a:r>
                    </a:p>
                  </a:txBody>
                  <a:tcPr/>
                </a:tc>
                <a:tc>
                  <a:txBody>
                    <a:bodyPr/>
                    <a:lstStyle/>
                    <a:p>
                      <a:r>
                        <a:rPr lang="en-US" sz="1600" b="1" dirty="0"/>
                        <a:t>ASTRA</a:t>
                      </a:r>
                    </a:p>
                  </a:txBody>
                  <a:tcPr/>
                </a:tc>
                <a:extLst>
                  <a:ext uri="{0D108BD9-81ED-4DB2-BD59-A6C34878D82A}">
                    <a16:rowId xmlns:a16="http://schemas.microsoft.com/office/drawing/2014/main" val="3104379725"/>
                  </a:ext>
                </a:extLst>
              </a:tr>
              <a:tr h="512956">
                <a:tc>
                  <a:txBody>
                    <a:bodyPr/>
                    <a:lstStyle/>
                    <a:p>
                      <a:r>
                        <a:rPr lang="en-US" sz="1600" b="1" dirty="0"/>
                        <a:t>Fast ions</a:t>
                      </a:r>
                    </a:p>
                  </a:txBody>
                  <a:tcPr/>
                </a:tc>
                <a:tc>
                  <a:txBody>
                    <a:bodyPr/>
                    <a:lstStyle/>
                    <a:p>
                      <a:r>
                        <a:rPr lang="en-US" sz="1600" dirty="0"/>
                        <a:t>NUBEAM</a:t>
                      </a:r>
                    </a:p>
                  </a:txBody>
                  <a:tcPr/>
                </a:tc>
                <a:tc>
                  <a:txBody>
                    <a:bodyPr/>
                    <a:lstStyle/>
                    <a:p>
                      <a:r>
                        <a:rPr lang="en-US" sz="1600" dirty="0"/>
                        <a:t>RABBIT</a:t>
                      </a:r>
                    </a:p>
                  </a:txBody>
                  <a:tcPr/>
                </a:tc>
                <a:extLst>
                  <a:ext uri="{0D108BD9-81ED-4DB2-BD59-A6C34878D82A}">
                    <a16:rowId xmlns:a16="http://schemas.microsoft.com/office/drawing/2014/main" val="480025223"/>
                  </a:ext>
                </a:extLst>
              </a:tr>
              <a:tr h="512956">
                <a:tc>
                  <a:txBody>
                    <a:bodyPr/>
                    <a:lstStyle/>
                    <a:p>
                      <a:r>
                        <a:rPr lang="en-US" sz="1600" b="1" dirty="0"/>
                        <a:t>Equilibrium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(input directly)</a:t>
                      </a:r>
                    </a:p>
                  </a:txBody>
                  <a:tcPr/>
                </a:tc>
                <a:tc>
                  <a:txBody>
                    <a:bodyPr/>
                    <a:lstStyle/>
                    <a:p>
                      <a:r>
                        <a:rPr lang="en-US" sz="1600" dirty="0"/>
                        <a:t>SPIDER</a:t>
                      </a:r>
                    </a:p>
                  </a:txBody>
                  <a:tcPr/>
                </a:tc>
                <a:extLst>
                  <a:ext uri="{0D108BD9-81ED-4DB2-BD59-A6C34878D82A}">
                    <a16:rowId xmlns:a16="http://schemas.microsoft.com/office/drawing/2014/main" val="580629706"/>
                  </a:ext>
                </a:extLst>
              </a:tr>
              <a:tr h="512956">
                <a:tc>
                  <a:txBody>
                    <a:bodyPr/>
                    <a:lstStyle/>
                    <a:p>
                      <a:r>
                        <a:rPr lang="en-US" sz="1600" b="1" dirty="0"/>
                        <a:t>Ion heat</a:t>
                      </a:r>
                    </a:p>
                  </a:txBody>
                  <a:tcPr/>
                </a:tc>
                <a:tc>
                  <a:txBody>
                    <a:bodyPr/>
                    <a:lstStyle/>
                    <a:p>
                      <a:r>
                        <a:rPr lang="en-US" sz="1600" dirty="0"/>
                        <a:t>+viscosity</a:t>
                      </a:r>
                      <a:br>
                        <a:rPr lang="en-US" sz="1600" dirty="0"/>
                      </a:br>
                      <a:r>
                        <a:rPr lang="en-US" sz="1600" dirty="0"/>
                        <a:t>+cold-neutral CX</a:t>
                      </a:r>
                    </a:p>
                  </a:txBody>
                  <a:tcPr/>
                </a:tc>
                <a:tc>
                  <a:txBody>
                    <a:bodyPr/>
                    <a:lstStyle/>
                    <a:p>
                      <a:endParaRPr lang="en-US" sz="1600" dirty="0"/>
                    </a:p>
                  </a:txBody>
                  <a:tcPr/>
                </a:tc>
                <a:extLst>
                  <a:ext uri="{0D108BD9-81ED-4DB2-BD59-A6C34878D82A}">
                    <a16:rowId xmlns:a16="http://schemas.microsoft.com/office/drawing/2014/main" val="1221459285"/>
                  </a:ext>
                </a:extLst>
              </a:tr>
              <a:tr h="512956">
                <a:tc>
                  <a:txBody>
                    <a:bodyPr/>
                    <a:lstStyle/>
                    <a:p>
                      <a:r>
                        <a:rPr lang="en-US" sz="1600" b="1" dirty="0"/>
                        <a:t>Neoclassical diffusion</a:t>
                      </a:r>
                    </a:p>
                  </a:txBody>
                  <a:tcPr/>
                </a:tc>
                <a:tc>
                  <a:txBody>
                    <a:bodyPr/>
                    <a:lstStyle/>
                    <a:p>
                      <a:r>
                        <a:rPr lang="en-US" sz="1600" dirty="0"/>
                        <a:t>Modified Chang-Hinton</a:t>
                      </a:r>
                    </a:p>
                  </a:txBody>
                  <a:tcPr/>
                </a:tc>
                <a:tc>
                  <a:txBody>
                    <a:bodyPr/>
                    <a:lstStyle/>
                    <a:p>
                      <a:r>
                        <a:rPr lang="en-US" sz="1600" dirty="0" err="1"/>
                        <a:t>Angioni</a:t>
                      </a:r>
                      <a:r>
                        <a:rPr lang="en-US" sz="1600" dirty="0"/>
                        <a:t>-Sauter (e) </a:t>
                      </a:r>
                      <a:br>
                        <a:rPr lang="en-US" sz="1600" dirty="0"/>
                      </a:br>
                      <a:r>
                        <a:rPr lang="en-US" sz="1600" dirty="0" err="1"/>
                        <a:t>Galeev</a:t>
                      </a:r>
                      <a:r>
                        <a:rPr lang="en-US" sz="1600" dirty="0"/>
                        <a:t>-Sagdeev (</a:t>
                      </a:r>
                      <a:r>
                        <a:rPr lang="en-US" sz="1600" dirty="0" err="1"/>
                        <a:t>i</a:t>
                      </a:r>
                      <a:r>
                        <a:rPr lang="en-US" sz="1600" dirty="0"/>
                        <a:t>)</a:t>
                      </a:r>
                    </a:p>
                  </a:txBody>
                  <a:tcPr/>
                </a:tc>
                <a:extLst>
                  <a:ext uri="{0D108BD9-81ED-4DB2-BD59-A6C34878D82A}">
                    <a16:rowId xmlns:a16="http://schemas.microsoft.com/office/drawing/2014/main" val="47812034"/>
                  </a:ext>
                </a:extLst>
              </a:tr>
              <a:tr h="512956">
                <a:tc>
                  <a:txBody>
                    <a:bodyPr/>
                    <a:lstStyle/>
                    <a:p>
                      <a:r>
                        <a:rPr lang="en-US" sz="1600" b="1" dirty="0"/>
                        <a:t>TGLF </a:t>
                      </a:r>
                      <a:r>
                        <a:rPr lang="en-US" sz="1600" b="1" dirty="0" err="1"/>
                        <a:t>nky</a:t>
                      </a:r>
                      <a:endParaRPr lang="en-US" sz="1600" b="1" dirty="0"/>
                    </a:p>
                  </a:txBody>
                  <a:tcPr/>
                </a:tc>
                <a:tc>
                  <a:txBody>
                    <a:bodyPr/>
                    <a:lstStyle/>
                    <a:p>
                      <a:r>
                        <a:rPr lang="en-US" sz="1600" dirty="0"/>
                        <a:t>12</a:t>
                      </a:r>
                    </a:p>
                  </a:txBody>
                  <a:tcPr/>
                </a:tc>
                <a:tc>
                  <a:txBody>
                    <a:bodyPr/>
                    <a:lstStyle/>
                    <a:p>
                      <a:r>
                        <a:rPr lang="en-US" sz="1600" dirty="0"/>
                        <a:t>19</a:t>
                      </a:r>
                    </a:p>
                  </a:txBody>
                  <a:tcPr/>
                </a:tc>
                <a:extLst>
                  <a:ext uri="{0D108BD9-81ED-4DB2-BD59-A6C34878D82A}">
                    <a16:rowId xmlns:a16="http://schemas.microsoft.com/office/drawing/2014/main" val="3917498758"/>
                  </a:ext>
                </a:extLst>
              </a:tr>
            </a:tbl>
          </a:graphicData>
        </a:graphic>
      </p:graphicFrame>
      <p:sp>
        <p:nvSpPr>
          <p:cNvPr id="4" name="Slide Number Placeholder 3">
            <a:extLst>
              <a:ext uri="{FF2B5EF4-FFF2-40B4-BE49-F238E27FC236}">
                <a16:creationId xmlns:a16="http://schemas.microsoft.com/office/drawing/2014/main" id="{D4243568-52A7-316A-5EB6-D0E528208DEE}"/>
              </a:ext>
            </a:extLst>
          </p:cNvPr>
          <p:cNvSpPr>
            <a:spLocks noGrp="1"/>
          </p:cNvSpPr>
          <p:nvPr>
            <p:ph type="sldNum" sz="quarter" idx="2"/>
          </p:nvPr>
        </p:nvSpPr>
        <p:spPr/>
        <p:txBody>
          <a:bodyPr/>
          <a:lstStyle/>
          <a:p>
            <a:fld id="{86CB4B4D-7CA3-9044-876B-883B54F8677D}" type="slidenum">
              <a:rPr lang="en-US" smtClean="0"/>
              <a:t>20</a:t>
            </a:fld>
            <a:endParaRPr lang="en-US" dirty="0"/>
          </a:p>
        </p:txBody>
      </p:sp>
    </p:spTree>
    <p:extLst>
      <p:ext uri="{BB962C8B-B14F-4D97-AF65-F5344CB8AC3E}">
        <p14:creationId xmlns:p14="http://schemas.microsoft.com/office/powerpoint/2010/main" val="176421445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D9D35CC-56F6-BF86-8D17-1A9D077FBD1D}"/>
              </a:ext>
            </a:extLst>
          </p:cNvPr>
          <p:cNvSpPr/>
          <p:nvPr/>
        </p:nvSpPr>
        <p:spPr>
          <a:xfrm>
            <a:off x="7066395" y="1951631"/>
            <a:ext cx="5125605" cy="4906369"/>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entury Gothic"/>
              <a:ea typeface="Century Gothic"/>
              <a:cs typeface="Century Gothic"/>
              <a:sym typeface="Century Gothic"/>
            </a:endParaRPr>
          </a:p>
        </p:txBody>
      </p:sp>
      <p:sp>
        <p:nvSpPr>
          <p:cNvPr id="2" name="Text Placeholder 1">
            <a:extLst>
              <a:ext uri="{FF2B5EF4-FFF2-40B4-BE49-F238E27FC236}">
                <a16:creationId xmlns:a16="http://schemas.microsoft.com/office/drawing/2014/main" id="{0FBFDFD8-B512-245A-DD12-B27C3A83F801}"/>
              </a:ext>
            </a:extLst>
          </p:cNvPr>
          <p:cNvSpPr>
            <a:spLocks noGrp="1"/>
          </p:cNvSpPr>
          <p:nvPr>
            <p:ph type="body" idx="1"/>
          </p:nvPr>
        </p:nvSpPr>
        <p:spPr>
          <a:xfrm>
            <a:off x="225451" y="1274746"/>
            <a:ext cx="6840944" cy="1994444"/>
          </a:xfrm>
        </p:spPr>
        <p:txBody>
          <a:bodyPr>
            <a:normAutofit/>
          </a:bodyPr>
          <a:lstStyle/>
          <a:p>
            <a:r>
              <a:rPr lang="en-US" dirty="0"/>
              <a:t>Verify predictions of core </a:t>
            </a:r>
            <a:r>
              <a:rPr lang="en-US" dirty="0" err="1"/>
              <a:t>Te</a:t>
            </a:r>
            <a:r>
              <a:rPr lang="en-US" dirty="0"/>
              <a:t>/</a:t>
            </a:r>
            <a:r>
              <a:rPr lang="en-US" dirty="0" err="1"/>
              <a:t>Ti</a:t>
            </a:r>
            <a:r>
              <a:rPr lang="en-US" dirty="0"/>
              <a:t> and </a:t>
            </a:r>
            <a:r>
              <a:rPr lang="en-US" dirty="0" err="1"/>
              <a:t>Wmhd</a:t>
            </a:r>
            <a:endParaRPr lang="en-US" dirty="0"/>
          </a:p>
          <a:p>
            <a:r>
              <a:rPr lang="en-US" dirty="0"/>
              <a:t>Simple case: ASTRA and TRANSP yield same result</a:t>
            </a:r>
          </a:p>
          <a:p>
            <a:r>
              <a:rPr lang="en-US" dirty="0"/>
              <a:t>Database comparison: ASTRA and TRANSP differ</a:t>
            </a:r>
          </a:p>
          <a:p>
            <a:pPr lvl="1"/>
            <a:r>
              <a:rPr lang="en-US" dirty="0"/>
              <a:t>seemingly the solver?</a:t>
            </a:r>
          </a:p>
          <a:p>
            <a:pPr lvl="1"/>
            <a:endParaRPr lang="en-US" dirty="0"/>
          </a:p>
          <a:p>
            <a:pPr lvl="1"/>
            <a:endParaRPr lang="en-US" dirty="0"/>
          </a:p>
          <a:p>
            <a:endParaRPr lang="en-US" dirty="0"/>
          </a:p>
          <a:p>
            <a:endParaRPr lang="en-US" dirty="0"/>
          </a:p>
        </p:txBody>
      </p:sp>
      <p:sp>
        <p:nvSpPr>
          <p:cNvPr id="3" name="Title 2">
            <a:extLst>
              <a:ext uri="{FF2B5EF4-FFF2-40B4-BE49-F238E27FC236}">
                <a16:creationId xmlns:a16="http://schemas.microsoft.com/office/drawing/2014/main" id="{CEB0CBDF-ABAF-4852-EA6E-52B1D5AC454F}"/>
              </a:ext>
            </a:extLst>
          </p:cNvPr>
          <p:cNvSpPr>
            <a:spLocks noGrp="1"/>
          </p:cNvSpPr>
          <p:nvPr>
            <p:ph type="title"/>
          </p:nvPr>
        </p:nvSpPr>
        <p:spPr>
          <a:xfrm>
            <a:off x="609601" y="0"/>
            <a:ext cx="10972801" cy="865284"/>
          </a:xfrm>
        </p:spPr>
        <p:txBody>
          <a:bodyPr>
            <a:normAutofit/>
          </a:bodyPr>
          <a:lstStyle/>
          <a:p>
            <a:r>
              <a:rPr lang="en-US" dirty="0"/>
              <a:t>Integrated modeling verification: TRANSP and ASTRA yield different answers for realistic discharges</a:t>
            </a:r>
          </a:p>
        </p:txBody>
      </p:sp>
      <p:sp>
        <p:nvSpPr>
          <p:cNvPr id="7" name="Slide Number Placeholder 6">
            <a:extLst>
              <a:ext uri="{FF2B5EF4-FFF2-40B4-BE49-F238E27FC236}">
                <a16:creationId xmlns:a16="http://schemas.microsoft.com/office/drawing/2014/main" id="{07B36BB1-1F18-2DC0-FEAD-2DD2D87B31C7}"/>
              </a:ext>
            </a:extLst>
          </p:cNvPr>
          <p:cNvSpPr>
            <a:spLocks noGrp="1"/>
          </p:cNvSpPr>
          <p:nvPr>
            <p:ph type="sldNum" sz="quarter" idx="2"/>
          </p:nvPr>
        </p:nvSpPr>
        <p:spPr/>
        <p:txBody>
          <a:bodyPr/>
          <a:lstStyle/>
          <a:p>
            <a:fld id="{86CB4B4D-7CA3-9044-876B-883B54F8677D}" type="slidenum">
              <a:rPr lang="en-US" smtClean="0"/>
              <a:t>21</a:t>
            </a:fld>
            <a:endParaRPr lang="en-US" dirty="0"/>
          </a:p>
        </p:txBody>
      </p:sp>
      <mc:AlternateContent xmlns:mc="http://schemas.openxmlformats.org/markup-compatibility/2006" xmlns:a14="http://schemas.microsoft.com/office/drawing/2010/main">
        <mc:Choice Requires="a14">
          <p:sp>
            <p:nvSpPr>
              <p:cNvPr id="37" name="Text Placeholder 1">
                <a:extLst>
                  <a:ext uri="{FF2B5EF4-FFF2-40B4-BE49-F238E27FC236}">
                    <a16:creationId xmlns:a16="http://schemas.microsoft.com/office/drawing/2014/main" id="{EF3F38BF-0E4F-5E54-AB16-AF0978A0DA1B}"/>
                  </a:ext>
                </a:extLst>
              </p:cNvPr>
              <p:cNvSpPr txBox="1">
                <a:spLocks/>
              </p:cNvSpPr>
              <p:nvPr/>
            </p:nvSpPr>
            <p:spPr>
              <a:xfrm>
                <a:off x="8277648" y="7712803"/>
                <a:ext cx="574147" cy="481507"/>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lIns="45719" rIns="45719">
                <a:normAutofit/>
              </a:bodyPr>
              <a:lstStyle>
                <a:lvl1pPr marL="342890" marR="0" indent="-342890"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1pPr>
                <a:lvl2pPr marL="774681" marR="0" indent="-3174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2pPr>
                <a:lvl3pPr marL="1342991" marR="0" indent="-42861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3pPr>
                <a:lvl4pPr marL="1600159"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4pPr>
                <a:lvl5pPr marL="2057349"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5pPr>
                <a:lvl6pPr marL="2514537"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6pPr>
                <a:lvl7pPr marL="2971725"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7pPr>
                <a:lvl8pPr marL="3428913"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8pPr>
                <a:lvl9pPr marL="3886103"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9pPr>
              </a:lstStyle>
              <a:p>
                <a:pPr marL="0" indent="0" hangingPunct="1">
                  <a:buFont typeface="Arial"/>
                  <a:buNone/>
                </a:pPr>
                <a14:m>
                  <m:oMathPara xmlns:m="http://schemas.openxmlformats.org/officeDocument/2006/math">
                    <m:oMathParaPr>
                      <m:jc m:val="centerGroup"/>
                    </m:oMathParaPr>
                    <m:oMath xmlns:m="http://schemas.openxmlformats.org/officeDocument/2006/math">
                      <m:r>
                        <a:rPr lang="en-US" sz="1100" b="1" i="1" smtClean="0">
                          <a:solidFill>
                            <a:schemeClr val="bg2">
                              <a:lumMod val="50000"/>
                            </a:schemeClr>
                          </a:solidFill>
                          <a:latin typeface="Cambria Math" panose="02040503050406030204" pitchFamily="18" charset="0"/>
                        </a:rPr>
                        <m:t>𝝆</m:t>
                      </m:r>
                    </m:oMath>
                  </m:oMathPara>
                </a14:m>
                <a:endParaRPr lang="en-US" sz="1100" dirty="0">
                  <a:solidFill>
                    <a:schemeClr val="bg2">
                      <a:lumMod val="50000"/>
                    </a:schemeClr>
                  </a:solidFill>
                </a:endParaRPr>
              </a:p>
            </p:txBody>
          </p:sp>
        </mc:Choice>
        <mc:Fallback xmlns="">
          <p:sp>
            <p:nvSpPr>
              <p:cNvPr id="37" name="Text Placeholder 1">
                <a:extLst>
                  <a:ext uri="{FF2B5EF4-FFF2-40B4-BE49-F238E27FC236}">
                    <a16:creationId xmlns:a16="http://schemas.microsoft.com/office/drawing/2014/main" id="{EF3F38BF-0E4F-5E54-AB16-AF0978A0DA1B}"/>
                  </a:ext>
                </a:extLst>
              </p:cNvPr>
              <p:cNvSpPr txBox="1">
                <a:spLocks noRot="1" noChangeAspect="1" noMove="1" noResize="1" noEditPoints="1" noAdjustHandles="1" noChangeArrowheads="1" noChangeShapeType="1" noTextEdit="1"/>
              </p:cNvSpPr>
              <p:nvPr/>
            </p:nvSpPr>
            <p:spPr>
              <a:xfrm>
                <a:off x="8277648" y="7712803"/>
                <a:ext cx="574147" cy="481507"/>
              </a:xfrm>
              <a:prstGeom prst="rect">
                <a:avLst/>
              </a:prstGeom>
              <a:blipFill>
                <a:blip r:embed="rId3"/>
                <a:stretch>
                  <a:fillRect/>
                </a:stretch>
              </a:blipFill>
              <a:ln w="12700">
                <a:miter lim="400000"/>
              </a:ln>
              <a:extLst>
                <a:ext uri="{C572A759-6A51-4108-AA02-DFA0A04FC94B}">
                  <ma14:wrappingTextBoxFlag xmlns="" xmlns:m="http://schemas.openxmlformats.org/officeDocument/2006/math" xmlns:ma14="http://schemas.microsoft.com/office/mac/drawingml/2011/main" xmlns:a14="http://schemas.microsoft.com/office/drawing/2010/main" val="1"/>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 Placeholder 1">
                <a:extLst>
                  <a:ext uri="{FF2B5EF4-FFF2-40B4-BE49-F238E27FC236}">
                    <a16:creationId xmlns:a16="http://schemas.microsoft.com/office/drawing/2014/main" id="{2AA4971B-38DD-AD90-604A-9622E3E5D56C}"/>
                  </a:ext>
                </a:extLst>
              </p:cNvPr>
              <p:cNvSpPr txBox="1">
                <a:spLocks/>
              </p:cNvSpPr>
              <p:nvPr/>
            </p:nvSpPr>
            <p:spPr>
              <a:xfrm>
                <a:off x="7929303" y="1110342"/>
                <a:ext cx="4158345" cy="2211518"/>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lIns="45719" rIns="45719">
                <a:normAutofit/>
              </a:bodyPr>
              <a:lstStyle>
                <a:lvl1pPr marL="342890" marR="0" indent="-342890"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1pPr>
                <a:lvl2pPr marL="774681" marR="0" indent="-3174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2pPr>
                <a:lvl3pPr marL="1342991" marR="0" indent="-42861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3pPr>
                <a:lvl4pPr marL="1600159"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4pPr>
                <a:lvl5pPr marL="2057349"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5pPr>
                <a:lvl6pPr marL="2514537"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6pPr>
                <a:lvl7pPr marL="2971725"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7pPr>
                <a:lvl8pPr marL="3428913"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8pPr>
                <a:lvl9pPr marL="3886103"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9pPr>
              </a:lstStyle>
              <a:p>
                <a:pPr marL="0" indent="0" hangingPunct="1">
                  <a:buNone/>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𝒇</m:t>
                      </m:r>
                      <m:r>
                        <a:rPr lang="en-US" b="1" i="1" smtClean="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b="1" i="1" smtClean="0">
                                  <a:latin typeface="Cambria Math" panose="02040503050406030204" pitchFamily="18" charset="0"/>
                                </a:rPr>
                                <m:t>&lt;</m:t>
                              </m:r>
                              <m:r>
                                <a:rPr lang="en-US" i="1">
                                  <a:latin typeface="Cambria Math" panose="02040503050406030204" pitchFamily="18" charset="0"/>
                                </a:rPr>
                                <m:t>𝑻</m:t>
                              </m:r>
                            </m:e>
                            <m:sub>
                              <m:r>
                                <a:rPr lang="en-US" i="1">
                                  <a:latin typeface="Cambria Math" panose="02040503050406030204" pitchFamily="18" charset="0"/>
                                </a:rPr>
                                <m:t>𝒑𝒓𝒆𝒅𝒊𝒄𝒕𝒊𝒐𝒏</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𝑻</m:t>
                              </m:r>
                            </m:e>
                            <m:sub>
                              <m:r>
                                <a:rPr lang="en-US" i="1">
                                  <a:latin typeface="Cambria Math" panose="02040503050406030204" pitchFamily="18" charset="0"/>
                                </a:rPr>
                                <m:t>𝒕𝒓𝒖𝒕𝒉</m:t>
                              </m:r>
                            </m:sub>
                          </m:sSub>
                          <m:r>
                            <a:rPr lang="en-US" b="1" i="1" smtClean="0">
                              <a:latin typeface="Cambria Math" panose="02040503050406030204" pitchFamily="18" charset="0"/>
                            </a:rPr>
                            <m:t>&gt;</m:t>
                          </m:r>
                        </m:num>
                        <m:den>
                          <m:sSub>
                            <m:sSubPr>
                              <m:ctrlPr>
                                <a:rPr lang="en-US" i="1">
                                  <a:latin typeface="Cambria Math" panose="02040503050406030204" pitchFamily="18" charset="0"/>
                                </a:rPr>
                              </m:ctrlPr>
                            </m:sSubPr>
                            <m:e>
                              <m:r>
                                <a:rPr lang="en-US" i="1">
                                  <a:latin typeface="Cambria Math" panose="02040503050406030204" pitchFamily="18" charset="0"/>
                                </a:rPr>
                                <m:t>&lt;</m:t>
                              </m:r>
                              <m:r>
                                <a:rPr lang="en-US" i="1">
                                  <a:latin typeface="Cambria Math" panose="02040503050406030204" pitchFamily="18" charset="0"/>
                                </a:rPr>
                                <m:t>𝑻</m:t>
                              </m:r>
                            </m:e>
                            <m:sub>
                              <m:r>
                                <a:rPr lang="en-US" i="1">
                                  <a:latin typeface="Cambria Math" panose="02040503050406030204" pitchFamily="18" charset="0"/>
                                </a:rPr>
                                <m:t>𝒕𝒓𝒖𝒕𝒉</m:t>
                              </m:r>
                            </m:sub>
                          </m:sSub>
                          <m:sSub>
                            <m:sSubPr>
                              <m:ctrlPr>
                                <a:rPr lang="en-US" b="1" i="1" smtClean="0">
                                  <a:latin typeface="Cambria Math" panose="02040503050406030204" pitchFamily="18" charset="0"/>
                                </a:rPr>
                              </m:ctrlPr>
                            </m:sSubPr>
                            <m:e>
                              <m:r>
                                <a:rPr lang="en-US" b="1" i="1" smtClean="0">
                                  <a:latin typeface="Cambria Math" panose="02040503050406030204" pitchFamily="18" charset="0"/>
                                </a:rPr>
                                <m:t>&gt;</m:t>
                              </m:r>
                            </m:e>
                            <m:sub>
                              <m:r>
                                <a:rPr lang="en-US" b="1" i="1" smtClean="0">
                                  <a:latin typeface="Cambria Math" panose="02040503050406030204" pitchFamily="18" charset="0"/>
                                </a:rPr>
                                <m:t>𝑹𝑴𝑺</m:t>
                              </m:r>
                            </m:sub>
                          </m:sSub>
                        </m:den>
                      </m:f>
                    </m:oMath>
                  </m:oMathPara>
                </a14:m>
                <a:endParaRPr lang="en-US" i="1" dirty="0">
                  <a:latin typeface="Cambria Math" panose="02040503050406030204" pitchFamily="18" charset="0"/>
                </a:endParaRPr>
              </a:p>
            </p:txBody>
          </p:sp>
        </mc:Choice>
        <mc:Fallback xmlns="">
          <p:sp>
            <p:nvSpPr>
              <p:cNvPr id="6" name="Text Placeholder 1">
                <a:extLst>
                  <a:ext uri="{FF2B5EF4-FFF2-40B4-BE49-F238E27FC236}">
                    <a16:creationId xmlns:a16="http://schemas.microsoft.com/office/drawing/2014/main" id="{2AA4971B-38DD-AD90-604A-9622E3E5D56C}"/>
                  </a:ext>
                </a:extLst>
              </p:cNvPr>
              <p:cNvSpPr txBox="1">
                <a:spLocks noRot="1" noChangeAspect="1" noMove="1" noResize="1" noEditPoints="1" noAdjustHandles="1" noChangeArrowheads="1" noChangeShapeType="1" noTextEdit="1"/>
              </p:cNvSpPr>
              <p:nvPr/>
            </p:nvSpPr>
            <p:spPr>
              <a:xfrm>
                <a:off x="7929303" y="1110342"/>
                <a:ext cx="4158345" cy="2211518"/>
              </a:xfrm>
              <a:prstGeom prst="rect">
                <a:avLst/>
              </a:prstGeom>
              <a:blipFill>
                <a:blip r:embed="rId4"/>
                <a:stretch>
                  <a:fillRect/>
                </a:stretch>
              </a:blipFill>
              <a:ln w="12700">
                <a:miter lim="400000"/>
              </a:ln>
              <a:extLst>
                <a:ext uri="{C572A759-6A51-4108-AA02-DFA0A04FC94B}">
                  <ma14:wrappingTextBoxFlag xmlns="" xmlns:m="http://schemas.openxmlformats.org/officeDocument/2006/math" xmlns:ma14="http://schemas.microsoft.com/office/mac/drawingml/2011/main" xmlns:a14="http://schemas.microsoft.com/office/drawing/2010/main" val="1"/>
                </a:ext>
              </a:extLst>
            </p:spPr>
            <p:txBody>
              <a:bodyPr/>
              <a:lstStyle/>
              <a:p>
                <a:r>
                  <a:rPr lang="en-US">
                    <a:noFill/>
                  </a:rPr>
                  <a:t> </a:t>
                </a:r>
              </a:p>
            </p:txBody>
          </p:sp>
        </mc:Fallback>
      </mc:AlternateContent>
      <p:sp>
        <p:nvSpPr>
          <p:cNvPr id="9" name="TextBox 8">
            <a:extLst>
              <a:ext uri="{FF2B5EF4-FFF2-40B4-BE49-F238E27FC236}">
                <a16:creationId xmlns:a16="http://schemas.microsoft.com/office/drawing/2014/main" id="{7BC4A58E-B44A-EEAE-F4D8-92350EA35CB9}"/>
              </a:ext>
            </a:extLst>
          </p:cNvPr>
          <p:cNvSpPr txBox="1"/>
          <p:nvPr/>
        </p:nvSpPr>
        <p:spPr>
          <a:xfrm>
            <a:off x="7189895" y="903673"/>
            <a:ext cx="3835730"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900" b="1" i="0" u="none" strike="noStrike" cap="none" spc="0" normalizeH="0" baseline="0" dirty="0">
                <a:ln>
                  <a:noFill/>
                </a:ln>
                <a:effectLst/>
                <a:uFillTx/>
                <a:latin typeface="Century Gothic"/>
                <a:ea typeface="Century Gothic"/>
                <a:cs typeface="Century Gothic"/>
                <a:sym typeface="Century Gothic"/>
              </a:rPr>
              <a:t>(ITER Physics Expert Group on Confinement and Transport, 1999)</a:t>
            </a:r>
          </a:p>
        </p:txBody>
      </p:sp>
      <p:cxnSp>
        <p:nvCxnSpPr>
          <p:cNvPr id="11" name="Straight Arrow Connector 10">
            <a:extLst>
              <a:ext uri="{FF2B5EF4-FFF2-40B4-BE49-F238E27FC236}">
                <a16:creationId xmlns:a16="http://schemas.microsoft.com/office/drawing/2014/main" id="{6BFC73F9-17E3-3B88-F469-46A8284D726D}"/>
              </a:ext>
            </a:extLst>
          </p:cNvPr>
          <p:cNvCxnSpPr>
            <a:cxnSpLocks/>
          </p:cNvCxnSpPr>
          <p:nvPr/>
        </p:nvCxnSpPr>
        <p:spPr>
          <a:xfrm>
            <a:off x="7651701" y="1474799"/>
            <a:ext cx="625947" cy="0"/>
          </a:xfrm>
          <a:prstGeom prst="straightConnector1">
            <a:avLst/>
          </a:prstGeom>
          <a:noFill/>
          <a:ln w="254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2" name="TextBox 11">
            <a:extLst>
              <a:ext uri="{FF2B5EF4-FFF2-40B4-BE49-F238E27FC236}">
                <a16:creationId xmlns:a16="http://schemas.microsoft.com/office/drawing/2014/main" id="{138142FE-C7D5-DABF-6D89-383B45CCC584}"/>
              </a:ext>
            </a:extLst>
          </p:cNvPr>
          <p:cNvSpPr txBox="1"/>
          <p:nvPr/>
        </p:nvSpPr>
        <p:spPr>
          <a:xfrm>
            <a:off x="6511223" y="1274745"/>
            <a:ext cx="1357344"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245253"/>
                </a:solidFill>
                <a:effectLst/>
                <a:uFillTx/>
                <a:latin typeface="Century Gothic"/>
                <a:ea typeface="Century Gothic"/>
                <a:cs typeface="Century Gothic"/>
                <a:sym typeface="Century Gothic"/>
              </a:rPr>
              <a:t>Bias</a:t>
            </a:r>
          </a:p>
        </p:txBody>
      </p:sp>
      <p:pic>
        <p:nvPicPr>
          <p:cNvPr id="14338" name="Picture 2">
            <a:extLst>
              <a:ext uri="{FF2B5EF4-FFF2-40B4-BE49-F238E27FC236}">
                <a16:creationId xmlns:a16="http://schemas.microsoft.com/office/drawing/2014/main" id="{38E30786-BABB-CD60-6145-195EBAC0FB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9770" y="3269189"/>
            <a:ext cx="4732744" cy="3588811"/>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a:extLst>
              <a:ext uri="{FF2B5EF4-FFF2-40B4-BE49-F238E27FC236}">
                <a16:creationId xmlns:a16="http://schemas.microsoft.com/office/drawing/2014/main" id="{73E0D7D9-5A00-0F07-705F-4543467EF89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845" b="3298"/>
          <a:stretch/>
        </p:blipFill>
        <p:spPr bwMode="auto">
          <a:xfrm>
            <a:off x="7066395" y="1951631"/>
            <a:ext cx="5135515" cy="4889668"/>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3549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3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3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BFDFD8-B512-245A-DD12-B27C3A83F801}"/>
              </a:ext>
            </a:extLst>
          </p:cNvPr>
          <p:cNvSpPr>
            <a:spLocks noGrp="1"/>
          </p:cNvSpPr>
          <p:nvPr>
            <p:ph type="body" idx="1"/>
          </p:nvPr>
        </p:nvSpPr>
        <p:spPr>
          <a:xfrm>
            <a:off x="158570" y="971925"/>
            <a:ext cx="6840944" cy="1815341"/>
          </a:xfrm>
        </p:spPr>
        <p:txBody>
          <a:bodyPr>
            <a:normAutofit/>
          </a:bodyPr>
          <a:lstStyle/>
          <a:p>
            <a:r>
              <a:rPr lang="en-US" dirty="0"/>
              <a:t>Validate predictions of core </a:t>
            </a:r>
            <a:r>
              <a:rPr lang="en-US" dirty="0" err="1"/>
              <a:t>Te</a:t>
            </a:r>
            <a:r>
              <a:rPr lang="en-US" dirty="0"/>
              <a:t>/</a:t>
            </a:r>
            <a:r>
              <a:rPr lang="en-US" dirty="0" err="1"/>
              <a:t>Ti</a:t>
            </a:r>
            <a:r>
              <a:rPr lang="en-US" dirty="0"/>
              <a:t> and </a:t>
            </a:r>
            <a:r>
              <a:rPr lang="en-US" dirty="0" err="1"/>
              <a:t>Wmhd</a:t>
            </a:r>
            <a:r>
              <a:rPr lang="en-US" dirty="0"/>
              <a:t> </a:t>
            </a:r>
          </a:p>
          <a:p>
            <a:pPr lvl="1"/>
            <a:r>
              <a:rPr lang="en-US" dirty="0"/>
              <a:t>Use multiple independent transport solvers (TRANSP + ASTRA)</a:t>
            </a:r>
          </a:p>
          <a:p>
            <a:pPr lvl="1"/>
            <a:r>
              <a:rPr lang="en-US" dirty="0"/>
              <a:t>Run on ~hundreds of cases automatically</a:t>
            </a:r>
          </a:p>
          <a:p>
            <a:r>
              <a:rPr lang="en-US" dirty="0"/>
              <a:t>Compare to empirical baselines:</a:t>
            </a:r>
          </a:p>
        </p:txBody>
      </p:sp>
      <p:sp>
        <p:nvSpPr>
          <p:cNvPr id="3" name="Title 2">
            <a:extLst>
              <a:ext uri="{FF2B5EF4-FFF2-40B4-BE49-F238E27FC236}">
                <a16:creationId xmlns:a16="http://schemas.microsoft.com/office/drawing/2014/main" id="{CEB0CBDF-ABAF-4852-EA6E-52B1D5AC454F}"/>
              </a:ext>
            </a:extLst>
          </p:cNvPr>
          <p:cNvSpPr>
            <a:spLocks noGrp="1"/>
          </p:cNvSpPr>
          <p:nvPr>
            <p:ph type="title"/>
          </p:nvPr>
        </p:nvSpPr>
        <p:spPr/>
        <p:txBody>
          <a:bodyPr>
            <a:normAutofit/>
          </a:bodyPr>
          <a:lstStyle/>
          <a:p>
            <a:r>
              <a:rPr lang="en-US" dirty="0"/>
              <a:t>Integrated modeling validation: simple baselines of comparison</a:t>
            </a:r>
          </a:p>
        </p:txBody>
      </p:sp>
      <p:sp>
        <p:nvSpPr>
          <p:cNvPr id="7" name="Slide Number Placeholder 6">
            <a:extLst>
              <a:ext uri="{FF2B5EF4-FFF2-40B4-BE49-F238E27FC236}">
                <a16:creationId xmlns:a16="http://schemas.microsoft.com/office/drawing/2014/main" id="{07B36BB1-1F18-2DC0-FEAD-2DD2D87B31C7}"/>
              </a:ext>
            </a:extLst>
          </p:cNvPr>
          <p:cNvSpPr>
            <a:spLocks noGrp="1"/>
          </p:cNvSpPr>
          <p:nvPr>
            <p:ph type="sldNum" sz="quarter" idx="2"/>
          </p:nvPr>
        </p:nvSpPr>
        <p:spPr/>
        <p:txBody>
          <a:bodyPr/>
          <a:lstStyle/>
          <a:p>
            <a:fld id="{86CB4B4D-7CA3-9044-876B-883B54F8677D}" type="slidenum">
              <a:rPr lang="en-US" smtClean="0"/>
              <a:t>22</a:t>
            </a:fld>
            <a:endParaRPr lang="en-US" dirty="0"/>
          </a:p>
        </p:txBody>
      </p:sp>
      <mc:AlternateContent xmlns:mc="http://schemas.openxmlformats.org/markup-compatibility/2006" xmlns:a14="http://schemas.microsoft.com/office/drawing/2010/main">
        <mc:Choice Requires="a14">
          <p:sp>
            <p:nvSpPr>
              <p:cNvPr id="37" name="Text Placeholder 1">
                <a:extLst>
                  <a:ext uri="{FF2B5EF4-FFF2-40B4-BE49-F238E27FC236}">
                    <a16:creationId xmlns:a16="http://schemas.microsoft.com/office/drawing/2014/main" id="{EF3F38BF-0E4F-5E54-AB16-AF0978A0DA1B}"/>
                  </a:ext>
                </a:extLst>
              </p:cNvPr>
              <p:cNvSpPr txBox="1">
                <a:spLocks/>
              </p:cNvSpPr>
              <p:nvPr/>
            </p:nvSpPr>
            <p:spPr>
              <a:xfrm>
                <a:off x="8277648" y="7712803"/>
                <a:ext cx="574147" cy="481507"/>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lIns="45719" rIns="45719">
                <a:normAutofit/>
              </a:bodyPr>
              <a:lstStyle>
                <a:lvl1pPr marL="342890" marR="0" indent="-342890"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1pPr>
                <a:lvl2pPr marL="774681" marR="0" indent="-3174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2pPr>
                <a:lvl3pPr marL="1342991" marR="0" indent="-42861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3pPr>
                <a:lvl4pPr marL="1600159"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4pPr>
                <a:lvl5pPr marL="2057349"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5pPr>
                <a:lvl6pPr marL="2514537"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6pPr>
                <a:lvl7pPr marL="2971725"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7pPr>
                <a:lvl8pPr marL="3428913"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8pPr>
                <a:lvl9pPr marL="3886103"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9pPr>
              </a:lstStyle>
              <a:p>
                <a:pPr marL="0" indent="0" hangingPunct="1">
                  <a:buFont typeface="Arial"/>
                  <a:buNone/>
                </a:pPr>
                <a14:m>
                  <m:oMathPara xmlns:m="http://schemas.openxmlformats.org/officeDocument/2006/math">
                    <m:oMathParaPr>
                      <m:jc m:val="centerGroup"/>
                    </m:oMathParaPr>
                    <m:oMath xmlns:m="http://schemas.openxmlformats.org/officeDocument/2006/math">
                      <m:r>
                        <a:rPr lang="en-US" sz="1100" b="1" i="1" smtClean="0">
                          <a:solidFill>
                            <a:schemeClr val="bg2">
                              <a:lumMod val="50000"/>
                            </a:schemeClr>
                          </a:solidFill>
                          <a:latin typeface="Cambria Math" panose="02040503050406030204" pitchFamily="18" charset="0"/>
                        </a:rPr>
                        <m:t>𝝆</m:t>
                      </m:r>
                    </m:oMath>
                  </m:oMathPara>
                </a14:m>
                <a:endParaRPr lang="en-US" sz="1100" dirty="0">
                  <a:solidFill>
                    <a:schemeClr val="bg2">
                      <a:lumMod val="50000"/>
                    </a:schemeClr>
                  </a:solidFill>
                </a:endParaRPr>
              </a:p>
            </p:txBody>
          </p:sp>
        </mc:Choice>
        <mc:Fallback xmlns="">
          <p:sp>
            <p:nvSpPr>
              <p:cNvPr id="37" name="Text Placeholder 1">
                <a:extLst>
                  <a:ext uri="{FF2B5EF4-FFF2-40B4-BE49-F238E27FC236}">
                    <a16:creationId xmlns:a16="http://schemas.microsoft.com/office/drawing/2014/main" id="{EF3F38BF-0E4F-5E54-AB16-AF0978A0DA1B}"/>
                  </a:ext>
                </a:extLst>
              </p:cNvPr>
              <p:cNvSpPr txBox="1">
                <a:spLocks noRot="1" noChangeAspect="1" noMove="1" noResize="1" noEditPoints="1" noAdjustHandles="1" noChangeArrowheads="1" noChangeShapeType="1" noTextEdit="1"/>
              </p:cNvSpPr>
              <p:nvPr/>
            </p:nvSpPr>
            <p:spPr>
              <a:xfrm>
                <a:off x="8277648" y="7712803"/>
                <a:ext cx="574147" cy="481507"/>
              </a:xfrm>
              <a:prstGeom prst="rect">
                <a:avLst/>
              </a:prstGeom>
              <a:blipFill>
                <a:blip r:embed="rId3"/>
                <a:stretch>
                  <a:fillRect/>
                </a:stretch>
              </a:blipFill>
              <a:ln w="12700">
                <a:miter lim="400000"/>
              </a:ln>
              <a:extLst>
                <a:ext uri="{C572A759-6A51-4108-AA02-DFA0A04FC94B}">
                  <ma14:wrappingTextBoxFlag xmlns="" xmlns:m="http://schemas.openxmlformats.org/officeDocument/2006/math" xmlns:ma14="http://schemas.microsoft.com/office/mac/drawingml/2011/main" xmlns:a14="http://schemas.microsoft.com/office/drawing/2010/main" val="1"/>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 Placeholder 1">
                <a:extLst>
                  <a:ext uri="{FF2B5EF4-FFF2-40B4-BE49-F238E27FC236}">
                    <a16:creationId xmlns:a16="http://schemas.microsoft.com/office/drawing/2014/main" id="{2AA4971B-38DD-AD90-604A-9622E3E5D56C}"/>
                  </a:ext>
                </a:extLst>
              </p:cNvPr>
              <p:cNvSpPr txBox="1">
                <a:spLocks/>
              </p:cNvSpPr>
              <p:nvPr/>
            </p:nvSpPr>
            <p:spPr>
              <a:xfrm>
                <a:off x="7929303" y="1110342"/>
                <a:ext cx="4158345" cy="2211518"/>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lIns="45719" rIns="45719">
                <a:normAutofit/>
              </a:bodyPr>
              <a:lstStyle>
                <a:lvl1pPr marL="342890" marR="0" indent="-342890"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1pPr>
                <a:lvl2pPr marL="774681" marR="0" indent="-3174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2pPr>
                <a:lvl3pPr marL="1342991" marR="0" indent="-42861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3pPr>
                <a:lvl4pPr marL="1600159"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4pPr>
                <a:lvl5pPr marL="2057349"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5pPr>
                <a:lvl6pPr marL="2514537"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6pPr>
                <a:lvl7pPr marL="2971725"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7pPr>
                <a:lvl8pPr marL="3428913"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8pPr>
                <a:lvl9pPr marL="3886103"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9pPr>
              </a:lstStyle>
              <a:p>
                <a:pPr marL="0" indent="0" hangingPunct="1">
                  <a:buNone/>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𝒇</m:t>
                      </m:r>
                      <m:r>
                        <a:rPr lang="en-US" b="1" i="1" smtClean="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b="1" i="1" smtClean="0">
                                  <a:latin typeface="Cambria Math" panose="02040503050406030204" pitchFamily="18" charset="0"/>
                                </a:rPr>
                                <m:t>&lt;</m:t>
                              </m:r>
                              <m:r>
                                <a:rPr lang="en-US" i="1">
                                  <a:latin typeface="Cambria Math" panose="02040503050406030204" pitchFamily="18" charset="0"/>
                                </a:rPr>
                                <m:t>𝑻</m:t>
                              </m:r>
                            </m:e>
                            <m:sub>
                              <m:r>
                                <a:rPr lang="en-US" i="1">
                                  <a:latin typeface="Cambria Math" panose="02040503050406030204" pitchFamily="18" charset="0"/>
                                </a:rPr>
                                <m:t>𝒑𝒓𝒆𝒅𝒊𝒄𝒕𝒊𝒐𝒏</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𝑻</m:t>
                              </m:r>
                            </m:e>
                            <m:sub>
                              <m:r>
                                <a:rPr lang="en-US" i="1">
                                  <a:latin typeface="Cambria Math" panose="02040503050406030204" pitchFamily="18" charset="0"/>
                                </a:rPr>
                                <m:t>𝒕𝒓𝒖𝒕𝒉</m:t>
                              </m:r>
                            </m:sub>
                          </m:sSub>
                          <m:r>
                            <a:rPr lang="en-US" b="1" i="1" smtClean="0">
                              <a:latin typeface="Cambria Math" panose="02040503050406030204" pitchFamily="18" charset="0"/>
                            </a:rPr>
                            <m:t>&gt;</m:t>
                          </m:r>
                        </m:num>
                        <m:den>
                          <m:sSub>
                            <m:sSubPr>
                              <m:ctrlPr>
                                <a:rPr lang="en-US" i="1">
                                  <a:latin typeface="Cambria Math" panose="02040503050406030204" pitchFamily="18" charset="0"/>
                                </a:rPr>
                              </m:ctrlPr>
                            </m:sSubPr>
                            <m:e>
                              <m:r>
                                <a:rPr lang="en-US" i="1">
                                  <a:latin typeface="Cambria Math" panose="02040503050406030204" pitchFamily="18" charset="0"/>
                                </a:rPr>
                                <m:t>&lt;</m:t>
                              </m:r>
                              <m:r>
                                <a:rPr lang="en-US" i="1">
                                  <a:latin typeface="Cambria Math" panose="02040503050406030204" pitchFamily="18" charset="0"/>
                                </a:rPr>
                                <m:t>𝑻</m:t>
                              </m:r>
                            </m:e>
                            <m:sub>
                              <m:r>
                                <a:rPr lang="en-US" i="1">
                                  <a:latin typeface="Cambria Math" panose="02040503050406030204" pitchFamily="18" charset="0"/>
                                </a:rPr>
                                <m:t>𝒕𝒓𝒖𝒕𝒉</m:t>
                              </m:r>
                            </m:sub>
                          </m:sSub>
                          <m:sSub>
                            <m:sSubPr>
                              <m:ctrlPr>
                                <a:rPr lang="en-US" b="1" i="1" smtClean="0">
                                  <a:latin typeface="Cambria Math" panose="02040503050406030204" pitchFamily="18" charset="0"/>
                                </a:rPr>
                              </m:ctrlPr>
                            </m:sSubPr>
                            <m:e>
                              <m:r>
                                <a:rPr lang="en-US" b="1" i="1" smtClean="0">
                                  <a:latin typeface="Cambria Math" panose="02040503050406030204" pitchFamily="18" charset="0"/>
                                </a:rPr>
                                <m:t>&gt;</m:t>
                              </m:r>
                            </m:e>
                            <m:sub>
                              <m:r>
                                <a:rPr lang="en-US" b="1" i="1" smtClean="0">
                                  <a:latin typeface="Cambria Math" panose="02040503050406030204" pitchFamily="18" charset="0"/>
                                </a:rPr>
                                <m:t>𝑹𝑴𝑺</m:t>
                              </m:r>
                            </m:sub>
                          </m:sSub>
                        </m:den>
                      </m:f>
                    </m:oMath>
                  </m:oMathPara>
                </a14:m>
                <a:endParaRPr lang="en-US" i="1" dirty="0">
                  <a:latin typeface="Cambria Math" panose="02040503050406030204" pitchFamily="18" charset="0"/>
                </a:endParaRPr>
              </a:p>
              <a:p>
                <a:pPr marL="0" indent="0" hangingPunct="1">
                  <a:buNone/>
                </a:pPr>
                <a:endParaRPr lang="en-US" i="1" dirty="0">
                  <a:latin typeface="Cambria Math" panose="02040503050406030204" pitchFamily="18" charset="0"/>
                </a:endParaRPr>
              </a:p>
              <a:p>
                <a:pPr marL="0" indent="0" hangingPunct="1">
                  <a:buFont typeface="Arial"/>
                  <a:buNone/>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𝝈</m:t>
                      </m:r>
                      <m:r>
                        <a:rPr lang="en-US" b="1" i="1" smtClean="0">
                          <a:latin typeface="Cambria Math" panose="02040503050406030204" pitchFamily="18" charset="0"/>
                        </a:rPr>
                        <m:t>=</m:t>
                      </m:r>
                      <m:f>
                        <m:fPr>
                          <m:ctrlPr>
                            <a:rPr lang="en-US" b="1" i="1" smtClean="0">
                              <a:latin typeface="Cambria Math" panose="02040503050406030204" pitchFamily="18" charset="0"/>
                            </a:rPr>
                          </m:ctrlPr>
                        </m:fPr>
                        <m:num>
                          <m:sSub>
                            <m:sSubPr>
                              <m:ctrlPr>
                                <a:rPr lang="en-US" b="1" i="1" smtClean="0">
                                  <a:latin typeface="Cambria Math" panose="02040503050406030204" pitchFamily="18" charset="0"/>
                                </a:rPr>
                              </m:ctrlPr>
                            </m:sSubPr>
                            <m:e>
                              <m:r>
                                <a:rPr lang="en-US" b="1" i="1" smtClean="0">
                                  <a:latin typeface="Cambria Math" panose="02040503050406030204" pitchFamily="18" charset="0"/>
                                </a:rPr>
                                <m:t>&lt;|</m:t>
                              </m:r>
                              <m:r>
                                <a:rPr lang="en-US" b="1" i="1" smtClean="0">
                                  <a:latin typeface="Cambria Math" panose="02040503050406030204" pitchFamily="18" charset="0"/>
                                </a:rPr>
                                <m:t>𝑻</m:t>
                              </m:r>
                            </m:e>
                            <m:sub>
                              <m:r>
                                <a:rPr lang="en-US" b="1" i="1" smtClean="0">
                                  <a:latin typeface="Cambria Math" panose="02040503050406030204" pitchFamily="18" charset="0"/>
                                </a:rPr>
                                <m:t>𝒑𝒓𝒆𝒅𝒊𝒄𝒕𝒊𝒐𝒏</m:t>
                              </m:r>
                            </m:sub>
                          </m:sSub>
                          <m:r>
                            <a:rPr lang="en-US" b="1" i="1" smtClean="0">
                              <a:latin typeface="Cambria Math" panose="02040503050406030204" pitchFamily="18" charset="0"/>
                            </a:rPr>
                            <m:t>−</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𝑻</m:t>
                              </m:r>
                            </m:e>
                            <m:sub>
                              <m:r>
                                <a:rPr lang="en-US" b="1" i="1" smtClean="0">
                                  <a:latin typeface="Cambria Math" panose="02040503050406030204" pitchFamily="18" charset="0"/>
                                </a:rPr>
                                <m:t>𝒕𝒓𝒖𝒕𝒉</m:t>
                              </m:r>
                            </m:sub>
                          </m:sSub>
                          <m:r>
                            <a:rPr lang="en-US" b="1" i="1" smtClean="0">
                              <a:latin typeface="Cambria Math" panose="02040503050406030204" pitchFamily="18" charset="0"/>
                            </a:rPr>
                            <m:t>|</m:t>
                          </m:r>
                          <m:sSub>
                            <m:sSubPr>
                              <m:ctrlPr>
                                <a:rPr lang="en-US" b="1" i="1" smtClean="0">
                                  <a:latin typeface="Cambria Math" panose="02040503050406030204" pitchFamily="18" charset="0"/>
                                </a:rPr>
                              </m:ctrlPr>
                            </m:sSubPr>
                            <m:e>
                              <m:r>
                                <a:rPr lang="en-US" b="1" i="1" smtClean="0">
                                  <a:latin typeface="Cambria Math" panose="02040503050406030204" pitchFamily="18" charset="0"/>
                                </a:rPr>
                                <m:t>&gt;</m:t>
                              </m:r>
                            </m:e>
                            <m:sub>
                              <m:r>
                                <a:rPr lang="en-US" b="1" i="1" smtClean="0">
                                  <a:latin typeface="Cambria Math" panose="02040503050406030204" pitchFamily="18" charset="0"/>
                                </a:rPr>
                                <m:t>𝑹𝑴𝑺</m:t>
                              </m:r>
                            </m:sub>
                          </m:sSub>
                        </m:num>
                        <m:den>
                          <m:sSub>
                            <m:sSubPr>
                              <m:ctrlPr>
                                <a:rPr lang="en-US" b="1" i="1" smtClean="0">
                                  <a:latin typeface="Cambria Math" panose="02040503050406030204" pitchFamily="18" charset="0"/>
                                </a:rPr>
                              </m:ctrlPr>
                            </m:sSubPr>
                            <m:e>
                              <m:r>
                                <a:rPr lang="en-US" b="1" i="1" smtClean="0">
                                  <a:latin typeface="Cambria Math" panose="02040503050406030204" pitchFamily="18" charset="0"/>
                                </a:rPr>
                                <m:t>&lt;</m:t>
                              </m:r>
                              <m:r>
                                <a:rPr lang="en-US" b="1" i="1" smtClean="0">
                                  <a:latin typeface="Cambria Math" panose="02040503050406030204" pitchFamily="18" charset="0"/>
                                </a:rPr>
                                <m:t>𝑻</m:t>
                              </m:r>
                            </m:e>
                            <m:sub>
                              <m:r>
                                <a:rPr lang="en-US" b="1" i="1" smtClean="0">
                                  <a:latin typeface="Cambria Math" panose="02040503050406030204" pitchFamily="18" charset="0"/>
                                </a:rPr>
                                <m:t>𝒕𝒓𝒖𝒕𝒉</m:t>
                              </m:r>
                            </m:sub>
                          </m:sSub>
                          <m:sSub>
                            <m:sSubPr>
                              <m:ctrlPr>
                                <a:rPr lang="en-US" b="1" i="1" smtClean="0">
                                  <a:latin typeface="Cambria Math" panose="02040503050406030204" pitchFamily="18" charset="0"/>
                                </a:rPr>
                              </m:ctrlPr>
                            </m:sSubPr>
                            <m:e>
                              <m:r>
                                <a:rPr lang="en-US" b="1" i="1" smtClean="0">
                                  <a:latin typeface="Cambria Math" panose="02040503050406030204" pitchFamily="18" charset="0"/>
                                </a:rPr>
                                <m:t>&gt;</m:t>
                              </m:r>
                            </m:e>
                            <m:sub>
                              <m:r>
                                <a:rPr lang="en-US" b="1" i="1" smtClean="0">
                                  <a:latin typeface="Cambria Math" panose="02040503050406030204" pitchFamily="18" charset="0"/>
                                </a:rPr>
                                <m:t>𝑹𝑴𝑺</m:t>
                              </m:r>
                            </m:sub>
                          </m:sSub>
                        </m:den>
                      </m:f>
                    </m:oMath>
                  </m:oMathPara>
                </a14:m>
                <a:endParaRPr lang="en-US" dirty="0"/>
              </a:p>
            </p:txBody>
          </p:sp>
        </mc:Choice>
        <mc:Fallback xmlns="">
          <p:sp>
            <p:nvSpPr>
              <p:cNvPr id="6" name="Text Placeholder 1">
                <a:extLst>
                  <a:ext uri="{FF2B5EF4-FFF2-40B4-BE49-F238E27FC236}">
                    <a16:creationId xmlns:a16="http://schemas.microsoft.com/office/drawing/2014/main" id="{2AA4971B-38DD-AD90-604A-9622E3E5D56C}"/>
                  </a:ext>
                </a:extLst>
              </p:cNvPr>
              <p:cNvSpPr txBox="1">
                <a:spLocks noRot="1" noChangeAspect="1" noMove="1" noResize="1" noEditPoints="1" noAdjustHandles="1" noChangeArrowheads="1" noChangeShapeType="1" noTextEdit="1"/>
              </p:cNvSpPr>
              <p:nvPr/>
            </p:nvSpPr>
            <p:spPr>
              <a:xfrm>
                <a:off x="7929303" y="1110342"/>
                <a:ext cx="4158345" cy="2211518"/>
              </a:xfrm>
              <a:prstGeom prst="rect">
                <a:avLst/>
              </a:prstGeom>
              <a:blipFill>
                <a:blip r:embed="rId4"/>
                <a:stretch>
                  <a:fillRect/>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a:noFill/>
                  </a:rPr>
                  <a:t> </a:t>
                </a:r>
              </a:p>
            </p:txBody>
          </p:sp>
        </mc:Fallback>
      </mc:AlternateContent>
      <p:sp>
        <p:nvSpPr>
          <p:cNvPr id="9" name="TextBox 8">
            <a:extLst>
              <a:ext uri="{FF2B5EF4-FFF2-40B4-BE49-F238E27FC236}">
                <a16:creationId xmlns:a16="http://schemas.microsoft.com/office/drawing/2014/main" id="{7BC4A58E-B44A-EEAE-F4D8-92350EA35CB9}"/>
              </a:ext>
            </a:extLst>
          </p:cNvPr>
          <p:cNvSpPr txBox="1"/>
          <p:nvPr/>
        </p:nvSpPr>
        <p:spPr>
          <a:xfrm>
            <a:off x="8090610" y="2927746"/>
            <a:ext cx="3835730"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900" b="1" i="0" u="none" strike="noStrike" cap="none" spc="0" normalizeH="0" baseline="0" dirty="0">
                <a:ln>
                  <a:noFill/>
                </a:ln>
                <a:effectLst/>
                <a:uFillTx/>
                <a:latin typeface="Century Gothic"/>
                <a:ea typeface="Century Gothic"/>
                <a:cs typeface="Century Gothic"/>
                <a:sym typeface="Century Gothic"/>
              </a:rPr>
              <a:t>(ITER Physics Expert Group on Confinement and Transport, 1999)</a:t>
            </a:r>
          </a:p>
        </p:txBody>
      </p:sp>
      <p:cxnSp>
        <p:nvCxnSpPr>
          <p:cNvPr id="11" name="Straight Arrow Connector 10">
            <a:extLst>
              <a:ext uri="{FF2B5EF4-FFF2-40B4-BE49-F238E27FC236}">
                <a16:creationId xmlns:a16="http://schemas.microsoft.com/office/drawing/2014/main" id="{6BFC73F9-17E3-3B88-F469-46A8284D726D}"/>
              </a:ext>
            </a:extLst>
          </p:cNvPr>
          <p:cNvCxnSpPr>
            <a:cxnSpLocks/>
          </p:cNvCxnSpPr>
          <p:nvPr/>
        </p:nvCxnSpPr>
        <p:spPr>
          <a:xfrm flipV="1">
            <a:off x="7565572" y="1613589"/>
            <a:ext cx="712076" cy="266149"/>
          </a:xfrm>
          <a:prstGeom prst="straightConnector1">
            <a:avLst/>
          </a:prstGeom>
          <a:noFill/>
          <a:ln w="254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2" name="TextBox 11">
            <a:extLst>
              <a:ext uri="{FF2B5EF4-FFF2-40B4-BE49-F238E27FC236}">
                <a16:creationId xmlns:a16="http://schemas.microsoft.com/office/drawing/2014/main" id="{138142FE-C7D5-DABF-6D89-383B45CCC584}"/>
              </a:ext>
            </a:extLst>
          </p:cNvPr>
          <p:cNvSpPr txBox="1"/>
          <p:nvPr/>
        </p:nvSpPr>
        <p:spPr>
          <a:xfrm>
            <a:off x="6511223" y="1724688"/>
            <a:ext cx="1357344"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245253"/>
                </a:solidFill>
                <a:effectLst/>
                <a:uFillTx/>
                <a:latin typeface="Century Gothic"/>
                <a:ea typeface="Century Gothic"/>
                <a:cs typeface="Century Gothic"/>
                <a:sym typeface="Century Gothic"/>
              </a:rPr>
              <a:t>Bias</a:t>
            </a:r>
          </a:p>
        </p:txBody>
      </p:sp>
      <p:cxnSp>
        <p:nvCxnSpPr>
          <p:cNvPr id="13" name="Straight Arrow Connector 12">
            <a:extLst>
              <a:ext uri="{FF2B5EF4-FFF2-40B4-BE49-F238E27FC236}">
                <a16:creationId xmlns:a16="http://schemas.microsoft.com/office/drawing/2014/main" id="{4AFA56B8-2A4A-198E-9671-3317C4DB5132}"/>
              </a:ext>
            </a:extLst>
          </p:cNvPr>
          <p:cNvCxnSpPr>
            <a:cxnSpLocks/>
          </p:cNvCxnSpPr>
          <p:nvPr/>
        </p:nvCxnSpPr>
        <p:spPr>
          <a:xfrm>
            <a:off x="7565572" y="2405743"/>
            <a:ext cx="532232" cy="101204"/>
          </a:xfrm>
          <a:prstGeom prst="straightConnector1">
            <a:avLst/>
          </a:prstGeom>
          <a:noFill/>
          <a:ln w="254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4" name="TextBox 13">
            <a:extLst>
              <a:ext uri="{FF2B5EF4-FFF2-40B4-BE49-F238E27FC236}">
                <a16:creationId xmlns:a16="http://schemas.microsoft.com/office/drawing/2014/main" id="{2DE05028-78CD-80E6-7F18-4F5FE16517DF}"/>
              </a:ext>
            </a:extLst>
          </p:cNvPr>
          <p:cNvSpPr txBox="1"/>
          <p:nvPr/>
        </p:nvSpPr>
        <p:spPr>
          <a:xfrm>
            <a:off x="6511223" y="2162447"/>
            <a:ext cx="1357344"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2000" dirty="0"/>
              <a:t>Error</a:t>
            </a:r>
            <a:endParaRPr kumimoji="0" lang="en-US" sz="2000" b="1" i="0" u="none" strike="noStrike" cap="none" spc="0" normalizeH="0" baseline="0" dirty="0">
              <a:ln>
                <a:noFill/>
              </a:ln>
              <a:solidFill>
                <a:srgbClr val="245253"/>
              </a:solidFill>
              <a:effectLst/>
              <a:uFillTx/>
              <a:latin typeface="Century Gothic"/>
              <a:ea typeface="Century Gothic"/>
              <a:cs typeface="Century Gothic"/>
              <a:sym typeface="Century Gothic"/>
            </a:endParaRPr>
          </a:p>
        </p:txBody>
      </p:sp>
      <p:pic>
        <p:nvPicPr>
          <p:cNvPr id="5122" name="Picture 2">
            <a:extLst>
              <a:ext uri="{FF2B5EF4-FFF2-40B4-BE49-F238E27FC236}">
                <a16:creationId xmlns:a16="http://schemas.microsoft.com/office/drawing/2014/main" id="{D1D1E66A-2741-67C4-97A3-8A397A509FF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0800"/>
          <a:stretch/>
        </p:blipFill>
        <p:spPr bwMode="auto">
          <a:xfrm>
            <a:off x="3507990" y="3653822"/>
            <a:ext cx="3622449" cy="192337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E99092BD-DE70-ACBB-14C9-6B7B43842481}"/>
              </a:ext>
            </a:extLst>
          </p:cNvPr>
          <p:cNvSpPr txBox="1"/>
          <p:nvPr/>
        </p:nvSpPr>
        <p:spPr>
          <a:xfrm>
            <a:off x="402771" y="3228946"/>
            <a:ext cx="4657089"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2000" dirty="0" err="1"/>
              <a:t>Te</a:t>
            </a:r>
            <a:r>
              <a:rPr lang="en-US" sz="2000" dirty="0"/>
              <a:t>/</a:t>
            </a:r>
            <a:r>
              <a:rPr lang="en-US" sz="2000" dirty="0" err="1"/>
              <a:t>Ti</a:t>
            </a:r>
            <a:r>
              <a:rPr lang="en-US" sz="2000" dirty="0"/>
              <a:t> baseline: “Profile consistency”</a:t>
            </a:r>
            <a:endParaRPr kumimoji="0" lang="en-US" sz="2000" b="1" i="0" u="none" strike="noStrike" cap="none" spc="0" normalizeH="0" baseline="0" dirty="0">
              <a:ln>
                <a:noFill/>
              </a:ln>
              <a:solidFill>
                <a:srgbClr val="245253"/>
              </a:solidFill>
              <a:effectLst/>
              <a:uFillTx/>
              <a:latin typeface="Century Gothic"/>
              <a:ea typeface="Century Gothic"/>
              <a:cs typeface="Century Gothic"/>
              <a:sym typeface="Century Gothic"/>
            </a:endParaRPr>
          </a:p>
        </p:txBody>
      </p:sp>
      <p:pic>
        <p:nvPicPr>
          <p:cNvPr id="5124" name="Picture 4">
            <a:extLst>
              <a:ext uri="{FF2B5EF4-FFF2-40B4-BE49-F238E27FC236}">
                <a16:creationId xmlns:a16="http://schemas.microsoft.com/office/drawing/2014/main" id="{92D08972-0B91-B421-63C7-548DE880376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26" y="4287835"/>
            <a:ext cx="3627732" cy="2503482"/>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C70C2F0A-3EBB-4F66-F8BC-D80431339AC3}"/>
              </a:ext>
            </a:extLst>
          </p:cNvPr>
          <p:cNvSpPr txBox="1"/>
          <p:nvPr/>
        </p:nvSpPr>
        <p:spPr>
          <a:xfrm>
            <a:off x="7430559" y="3218487"/>
            <a:ext cx="4657089"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2000" dirty="0" err="1"/>
              <a:t>Wmhd</a:t>
            </a:r>
            <a:r>
              <a:rPr lang="en-US" sz="2000" dirty="0"/>
              <a:t> baseline: “H scaling”</a:t>
            </a:r>
            <a:endParaRPr kumimoji="0" lang="en-US" sz="2000" b="1" i="0" u="none" strike="noStrike" cap="none" spc="0" normalizeH="0" baseline="0" dirty="0">
              <a:ln>
                <a:noFill/>
              </a:ln>
              <a:solidFill>
                <a:srgbClr val="245253"/>
              </a:solidFill>
              <a:effectLst/>
              <a:uFillTx/>
              <a:latin typeface="Century Gothic"/>
              <a:ea typeface="Century Gothic"/>
              <a:cs typeface="Century Gothic"/>
              <a:sym typeface="Century Gothic"/>
            </a:endParaRPr>
          </a:p>
        </p:txBody>
      </p:sp>
      <p:cxnSp>
        <p:nvCxnSpPr>
          <p:cNvPr id="28" name="Straight Connector 27">
            <a:extLst>
              <a:ext uri="{FF2B5EF4-FFF2-40B4-BE49-F238E27FC236}">
                <a16:creationId xmlns:a16="http://schemas.microsoft.com/office/drawing/2014/main" id="{479531AB-97DF-8F07-92BF-19C8F265F61A}"/>
              </a:ext>
            </a:extLst>
          </p:cNvPr>
          <p:cNvCxnSpPr/>
          <p:nvPr/>
        </p:nvCxnSpPr>
        <p:spPr>
          <a:xfrm>
            <a:off x="7130439" y="3218487"/>
            <a:ext cx="0" cy="3432684"/>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pic>
        <p:nvPicPr>
          <p:cNvPr id="30" name="Picture 29" descr="A graph of a graph with numbers&#10;&#10;Description automatically generated with medium confidence">
            <a:extLst>
              <a:ext uri="{FF2B5EF4-FFF2-40B4-BE49-F238E27FC236}">
                <a16:creationId xmlns:a16="http://schemas.microsoft.com/office/drawing/2014/main" id="{6E16D996-232A-85CF-0F98-146191A819B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89895" y="3653822"/>
            <a:ext cx="3151527" cy="3204178"/>
          </a:xfrm>
          <a:prstGeom prst="rect">
            <a:avLst/>
          </a:prstGeom>
        </p:spPr>
      </p:pic>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00B4AA68-5C45-71FE-A971-1EC9E4A675C4}"/>
                  </a:ext>
                </a:extLst>
              </p:cNvPr>
              <p:cNvSpPr txBox="1"/>
              <p:nvPr/>
            </p:nvSpPr>
            <p:spPr>
              <a:xfrm>
                <a:off x="10237071" y="4811599"/>
                <a:ext cx="1850577"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16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ctrlPr>
                        </m:sSubPr>
                        <m:e>
                          <m:r>
                            <a:rPr kumimoji="0" lang="en-US" sz="16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𝑾</m:t>
                          </m:r>
                        </m:e>
                        <m:sub>
                          <m:r>
                            <a:rPr kumimoji="0" lang="en-US" sz="16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𝑴𝑯𝑫</m:t>
                          </m:r>
                        </m:sub>
                      </m:sSub>
                      <m:r>
                        <a:rPr kumimoji="0" lang="en-US" sz="16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m:t>
                      </m:r>
                      <m:sSub>
                        <m:sSubPr>
                          <m:ctrlPr>
                            <a:rPr kumimoji="0" lang="en-US" sz="16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ctrlPr>
                        </m:sSubPr>
                        <m:e>
                          <m:r>
                            <a:rPr kumimoji="0" lang="en-US" sz="16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𝝉</m:t>
                          </m:r>
                        </m:e>
                        <m:sub>
                          <m:r>
                            <a:rPr kumimoji="0" lang="en-US" sz="16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𝑬</m:t>
                          </m:r>
                        </m:sub>
                      </m:sSub>
                      <m:sSub>
                        <m:sSubPr>
                          <m:ctrlPr>
                            <a:rPr kumimoji="0" lang="en-US" sz="16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ctrlPr>
                        </m:sSubPr>
                        <m:e>
                          <m:r>
                            <a:rPr kumimoji="0" lang="en-US" sz="16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𝑷</m:t>
                          </m:r>
                        </m:e>
                        <m:sub>
                          <m:r>
                            <a:rPr kumimoji="0" lang="en-US" sz="16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𝒕𝒐𝒕𝒂𝒍</m:t>
                          </m:r>
                        </m:sub>
                      </m:sSub>
                    </m:oMath>
                  </m:oMathPara>
                </a14:m>
                <a:endParaRPr kumimoji="0" lang="en-US" sz="1600" b="1" i="0" u="none" strike="noStrike" cap="none" spc="0" normalizeH="0" baseline="0" dirty="0">
                  <a:ln>
                    <a:noFill/>
                  </a:ln>
                  <a:solidFill>
                    <a:srgbClr val="245253"/>
                  </a:solidFill>
                  <a:effectLst/>
                  <a:uFillTx/>
                  <a:ea typeface="Century Gothic"/>
                  <a:cs typeface="Century Gothic"/>
                  <a:sym typeface="Century Gothic"/>
                </a:endParaRPr>
              </a:p>
            </p:txBody>
          </p:sp>
        </mc:Choice>
        <mc:Fallback xmlns="">
          <p:sp>
            <p:nvSpPr>
              <p:cNvPr id="31" name="TextBox 30">
                <a:extLst>
                  <a:ext uri="{FF2B5EF4-FFF2-40B4-BE49-F238E27FC236}">
                    <a16:creationId xmlns:a16="http://schemas.microsoft.com/office/drawing/2014/main" id="{00B4AA68-5C45-71FE-A971-1EC9E4A675C4}"/>
                  </a:ext>
                </a:extLst>
              </p:cNvPr>
              <p:cNvSpPr txBox="1">
                <a:spLocks noRot="1" noChangeAspect="1" noMove="1" noResize="1" noEditPoints="1" noAdjustHandles="1" noChangeArrowheads="1" noChangeShapeType="1" noTextEdit="1"/>
              </p:cNvSpPr>
              <p:nvPr/>
            </p:nvSpPr>
            <p:spPr>
              <a:xfrm>
                <a:off x="10237071" y="4811599"/>
                <a:ext cx="1850577" cy="338552"/>
              </a:xfrm>
              <a:prstGeom prst="rect">
                <a:avLst/>
              </a:prstGeom>
              <a:blipFill>
                <a:blip r:embed="rId8"/>
                <a:stretch>
                  <a:fillRect b="-3571"/>
                </a:stretch>
              </a:blipFill>
              <a:ln w="12700" cap="flat">
                <a:noFill/>
                <a:miter lim="400000"/>
              </a:ln>
              <a:effectLst/>
            </p:spPr>
            <p:txBody>
              <a:bodyPr/>
              <a:lstStyle/>
              <a:p>
                <a:r>
                  <a:rPr lang="en-US">
                    <a:noFill/>
                  </a:rPr>
                  <a:t> </a:t>
                </a:r>
              </a:p>
            </p:txBody>
          </p:sp>
        </mc:Fallback>
      </mc:AlternateContent>
    </p:spTree>
    <p:extLst>
      <p:ext uri="{BB962C8B-B14F-4D97-AF65-F5344CB8AC3E}">
        <p14:creationId xmlns:p14="http://schemas.microsoft.com/office/powerpoint/2010/main" val="106504557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1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40AB72-DE92-62B0-90EE-D5A267C262DC}"/>
              </a:ext>
            </a:extLst>
          </p:cNvPr>
          <p:cNvSpPr>
            <a:spLocks noGrp="1"/>
          </p:cNvSpPr>
          <p:nvPr>
            <p:ph type="title"/>
          </p:nvPr>
        </p:nvSpPr>
        <p:spPr/>
        <p:txBody>
          <a:bodyPr/>
          <a:lstStyle/>
          <a:p>
            <a:r>
              <a:rPr lang="en-US" dirty="0"/>
              <a:t>Time-dependent predictions made over 900ms window</a:t>
            </a:r>
          </a:p>
        </p:txBody>
      </p:sp>
      <p:sp>
        <p:nvSpPr>
          <p:cNvPr id="4" name="Slide Number Placeholder 3">
            <a:extLst>
              <a:ext uri="{FF2B5EF4-FFF2-40B4-BE49-F238E27FC236}">
                <a16:creationId xmlns:a16="http://schemas.microsoft.com/office/drawing/2014/main" id="{8D299FFE-18B9-E3A6-DA4E-813B40A36EE6}"/>
              </a:ext>
            </a:extLst>
          </p:cNvPr>
          <p:cNvSpPr>
            <a:spLocks noGrp="1"/>
          </p:cNvSpPr>
          <p:nvPr>
            <p:ph type="sldNum" sz="quarter" idx="2"/>
          </p:nvPr>
        </p:nvSpPr>
        <p:spPr/>
        <p:txBody>
          <a:bodyPr/>
          <a:lstStyle/>
          <a:p>
            <a:fld id="{86CB4B4D-7CA3-9044-876B-883B54F8677D}" type="slidenum">
              <a:rPr lang="en-US" smtClean="0"/>
              <a:t>23</a:t>
            </a:fld>
            <a:endParaRPr lang="en-US" dirty="0"/>
          </a:p>
        </p:txBody>
      </p:sp>
      <p:pic>
        <p:nvPicPr>
          <p:cNvPr id="6" name="Picture 2">
            <a:extLst>
              <a:ext uri="{FF2B5EF4-FFF2-40B4-BE49-F238E27FC236}">
                <a16:creationId xmlns:a16="http://schemas.microsoft.com/office/drawing/2014/main" id="{500CD008-825E-50F2-77F6-6ACD4A0CFC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65437"/>
            <a:ext cx="6982691" cy="57589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6AA9B5D-6B99-3DE8-0691-53503E7C1D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2691" y="961016"/>
            <a:ext cx="5433969" cy="5220091"/>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830AAB5D-F7B9-639F-4021-B7853392A8DE}"/>
              </a:ext>
            </a:extLst>
          </p:cNvPr>
          <p:cNvCxnSpPr/>
          <p:nvPr/>
        </p:nvCxnSpPr>
        <p:spPr>
          <a:xfrm flipV="1">
            <a:off x="3800105" y="1543792"/>
            <a:ext cx="0" cy="4637315"/>
          </a:xfrm>
          <a:prstGeom prst="line">
            <a:avLst/>
          </a:prstGeom>
          <a:noFill/>
          <a:ln w="5715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2" name="Straight Arrow Connector 11">
            <a:extLst>
              <a:ext uri="{FF2B5EF4-FFF2-40B4-BE49-F238E27FC236}">
                <a16:creationId xmlns:a16="http://schemas.microsoft.com/office/drawing/2014/main" id="{A84EE585-F528-18F2-93D2-6EC27017651D}"/>
              </a:ext>
            </a:extLst>
          </p:cNvPr>
          <p:cNvCxnSpPr>
            <a:cxnSpLocks/>
          </p:cNvCxnSpPr>
          <p:nvPr/>
        </p:nvCxnSpPr>
        <p:spPr>
          <a:xfrm>
            <a:off x="3811981" y="3835730"/>
            <a:ext cx="2956955" cy="0"/>
          </a:xfrm>
          <a:prstGeom prst="straightConnector1">
            <a:avLst/>
          </a:prstGeom>
          <a:noFill/>
          <a:ln w="5715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60400675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5AC331-C476-40D5-7B6F-087E5938F5F7}"/>
              </a:ext>
            </a:extLst>
          </p:cNvPr>
          <p:cNvSpPr>
            <a:spLocks noGrp="1"/>
          </p:cNvSpPr>
          <p:nvPr>
            <p:ph type="body" idx="1"/>
          </p:nvPr>
        </p:nvSpPr>
        <p:spPr>
          <a:xfrm>
            <a:off x="152889" y="1035795"/>
            <a:ext cx="5428513" cy="1184894"/>
          </a:xfrm>
        </p:spPr>
        <p:txBody>
          <a:bodyPr/>
          <a:lstStyle/>
          <a:p>
            <a:r>
              <a:rPr lang="en-US" dirty="0"/>
              <a:t>Hypothesis: ASTRA/TRANSP performs significantly better than baseline</a:t>
            </a:r>
          </a:p>
          <a:p>
            <a:pPr lvl="1"/>
            <a:r>
              <a:rPr lang="en-US" dirty="0"/>
              <a:t>p&lt;0.05 for </a:t>
            </a:r>
            <a:r>
              <a:rPr lang="en-US" dirty="0" err="1"/>
              <a:t>Wmhd</a:t>
            </a:r>
            <a:r>
              <a:rPr lang="en-US" dirty="0"/>
              <a:t> but not </a:t>
            </a:r>
            <a:r>
              <a:rPr lang="en-US" dirty="0" err="1"/>
              <a:t>Te</a:t>
            </a:r>
            <a:r>
              <a:rPr lang="en-US" dirty="0"/>
              <a:t>/</a:t>
            </a:r>
            <a:r>
              <a:rPr lang="en-US" dirty="0" err="1"/>
              <a:t>Ti</a:t>
            </a:r>
            <a:endParaRPr lang="en-US" dirty="0"/>
          </a:p>
        </p:txBody>
      </p:sp>
      <p:sp>
        <p:nvSpPr>
          <p:cNvPr id="3" name="Title 2">
            <a:extLst>
              <a:ext uri="{FF2B5EF4-FFF2-40B4-BE49-F238E27FC236}">
                <a16:creationId xmlns:a16="http://schemas.microsoft.com/office/drawing/2014/main" id="{073D77BE-8A88-D02A-CEFE-9BDC03E5735F}"/>
              </a:ext>
            </a:extLst>
          </p:cNvPr>
          <p:cNvSpPr>
            <a:spLocks noGrp="1"/>
          </p:cNvSpPr>
          <p:nvPr>
            <p:ph type="title"/>
          </p:nvPr>
        </p:nvSpPr>
        <p:spPr/>
        <p:txBody>
          <a:bodyPr>
            <a:normAutofit fontScale="90000"/>
          </a:bodyPr>
          <a:lstStyle/>
          <a:p>
            <a:r>
              <a:rPr lang="en-US" dirty="0"/>
              <a:t>ASTRA/TRANSP perform no better than empirical baseline, large database with relatively low diagnostic uncertainty propagation gives confidence</a:t>
            </a:r>
          </a:p>
        </p:txBody>
      </p:sp>
      <p:pic>
        <p:nvPicPr>
          <p:cNvPr id="2050" name="Picture 2">
            <a:extLst>
              <a:ext uri="{FF2B5EF4-FFF2-40B4-BE49-F238E27FC236}">
                <a16:creationId xmlns:a16="http://schemas.microsoft.com/office/drawing/2014/main" id="{0CE22966-18AF-3CF0-5F63-6C7EB9F417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3289" y="1261423"/>
            <a:ext cx="6065822" cy="454936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Text Placeholder 1">
                <a:extLst>
                  <a:ext uri="{FF2B5EF4-FFF2-40B4-BE49-F238E27FC236}">
                    <a16:creationId xmlns:a16="http://schemas.microsoft.com/office/drawing/2014/main" id="{788E404B-C261-04AA-6F2E-4F78CBEF0A7B}"/>
                  </a:ext>
                </a:extLst>
              </p:cNvPr>
              <p:cNvSpPr txBox="1">
                <a:spLocks/>
              </p:cNvSpPr>
              <p:nvPr/>
            </p:nvSpPr>
            <p:spPr>
              <a:xfrm>
                <a:off x="152888" y="2123604"/>
                <a:ext cx="5428513" cy="1184894"/>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lIns="45719" rIns="45719">
                <a:normAutofit/>
              </a:bodyPr>
              <a:lstStyle>
                <a:lvl1pPr marL="342890" marR="0" indent="-342890"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1pPr>
                <a:lvl2pPr marL="774681" marR="0" indent="-3174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2pPr>
                <a:lvl3pPr marL="1342991" marR="0" indent="-42861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3pPr>
                <a:lvl4pPr marL="1600159"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4pPr>
                <a:lvl5pPr marL="2057349"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5pPr>
                <a:lvl6pPr marL="2514537"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6pPr>
                <a:lvl7pPr marL="2971725"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7pPr>
                <a:lvl8pPr marL="3428913"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8pPr>
                <a:lvl9pPr marL="3886103"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9pPr>
              </a:lstStyle>
              <a:p>
                <a:pPr hangingPunct="1"/>
                <a:r>
                  <a:rPr lang="en-US" dirty="0"/>
                  <a:t>Diagnostic uncertainty </a:t>
                </a:r>
                <a14:m>
                  <m:oMath xmlns:m="http://schemas.openxmlformats.org/officeDocument/2006/math">
                    <m:r>
                      <a:rPr lang="en-US" b="0" i="1" smtClean="0">
                        <a:latin typeface="Cambria Math" panose="02040503050406030204" pitchFamily="18" charset="0"/>
                        <a:ea typeface="Cambria Math" panose="02040503050406030204" pitchFamily="18" charset="0"/>
                      </a:rPr>
                      <m:t>≲</m:t>
                    </m:r>
                  </m:oMath>
                </a14:m>
                <a:r>
                  <a:rPr lang="en-US" dirty="0"/>
                  <a:t>5% for single shot; less for mean over database</a:t>
                </a:r>
              </a:p>
            </p:txBody>
          </p:sp>
        </mc:Choice>
        <mc:Fallback xmlns="">
          <p:sp>
            <p:nvSpPr>
              <p:cNvPr id="5" name="Text Placeholder 1">
                <a:extLst>
                  <a:ext uri="{FF2B5EF4-FFF2-40B4-BE49-F238E27FC236}">
                    <a16:creationId xmlns:a16="http://schemas.microsoft.com/office/drawing/2014/main" id="{788E404B-C261-04AA-6F2E-4F78CBEF0A7B}"/>
                  </a:ext>
                </a:extLst>
              </p:cNvPr>
              <p:cNvSpPr txBox="1">
                <a:spLocks noRot="1" noChangeAspect="1" noMove="1" noResize="1" noEditPoints="1" noAdjustHandles="1" noChangeArrowheads="1" noChangeShapeType="1" noTextEdit="1"/>
              </p:cNvSpPr>
              <p:nvPr/>
            </p:nvSpPr>
            <p:spPr>
              <a:xfrm>
                <a:off x="152888" y="2123604"/>
                <a:ext cx="5428513" cy="1184894"/>
              </a:xfrm>
              <a:prstGeom prst="rect">
                <a:avLst/>
              </a:prstGeom>
              <a:blipFill>
                <a:blip r:embed="rId4"/>
                <a:stretch>
                  <a:fillRect l="-1869" t="-3191" r="-1402"/>
                </a:stretch>
              </a:bli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lang="en-US">
                    <a:noFill/>
                  </a:rPr>
                  <a:t> </a:t>
                </a:r>
              </a:p>
            </p:txBody>
          </p:sp>
        </mc:Fallback>
      </mc:AlternateContent>
      <p:grpSp>
        <p:nvGrpSpPr>
          <p:cNvPr id="12" name="Group 11">
            <a:extLst>
              <a:ext uri="{FF2B5EF4-FFF2-40B4-BE49-F238E27FC236}">
                <a16:creationId xmlns:a16="http://schemas.microsoft.com/office/drawing/2014/main" id="{305C9C01-1C3A-0E53-2BA8-F1B802085B72}"/>
              </a:ext>
            </a:extLst>
          </p:cNvPr>
          <p:cNvGrpSpPr/>
          <p:nvPr/>
        </p:nvGrpSpPr>
        <p:grpSpPr>
          <a:xfrm>
            <a:off x="271784" y="2546235"/>
            <a:ext cx="2743200" cy="4321893"/>
            <a:chOff x="489357" y="2546235"/>
            <a:chExt cx="2743200" cy="4321893"/>
          </a:xfrm>
        </p:grpSpPr>
        <p:pic>
          <p:nvPicPr>
            <p:cNvPr id="2052" name="Picture 4">
              <a:extLst>
                <a:ext uri="{FF2B5EF4-FFF2-40B4-BE49-F238E27FC236}">
                  <a16:creationId xmlns:a16="http://schemas.microsoft.com/office/drawing/2014/main" id="{E2096E8E-1E59-44B6-6FF3-C52511DC815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8488"/>
            <a:stretch/>
          </p:blipFill>
          <p:spPr bwMode="auto">
            <a:xfrm>
              <a:off x="489357" y="2546235"/>
              <a:ext cx="2743200" cy="432189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1C4FF1A-437F-D347-71E1-38EFEDCE4E79}"/>
                </a:ext>
              </a:extLst>
            </p:cNvPr>
            <p:cNvSpPr/>
            <p:nvPr/>
          </p:nvSpPr>
          <p:spPr>
            <a:xfrm>
              <a:off x="1757548" y="3007102"/>
              <a:ext cx="477483" cy="276997"/>
            </a:xfrm>
            <a:prstGeom prst="rect">
              <a:avLst/>
            </a:prstGeom>
            <a:solidFill>
              <a:srgbClr val="FFFFFF"/>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dirty="0">
                <a:ln>
                  <a:noFill/>
                </a:ln>
                <a:solidFill>
                  <a:srgbClr val="FF0000"/>
                </a:solidFill>
                <a:effectLst/>
                <a:uFillTx/>
                <a:latin typeface="Century Gothic"/>
                <a:ea typeface="Century Gothic"/>
                <a:cs typeface="Century Gothic"/>
                <a:sym typeface="Century Gothic"/>
              </a:endParaRPr>
            </a:p>
          </p:txBody>
        </p:sp>
        <p:sp>
          <p:nvSpPr>
            <p:cNvPr id="8" name="Rectangle 7">
              <a:extLst>
                <a:ext uri="{FF2B5EF4-FFF2-40B4-BE49-F238E27FC236}">
                  <a16:creationId xmlns:a16="http://schemas.microsoft.com/office/drawing/2014/main" id="{7DE58CF2-399F-E4EB-1CDF-88BC82632108}"/>
                </a:ext>
              </a:extLst>
            </p:cNvPr>
            <p:cNvSpPr/>
            <p:nvPr/>
          </p:nvSpPr>
          <p:spPr>
            <a:xfrm>
              <a:off x="1936169" y="4919560"/>
              <a:ext cx="368135" cy="118754"/>
            </a:xfrm>
            <a:prstGeom prst="rect">
              <a:avLst/>
            </a:prstGeom>
            <a:solidFill>
              <a:srgbClr val="FFFFFF"/>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entury Gothic"/>
                <a:ea typeface="Century Gothic"/>
                <a:cs typeface="Century Gothic"/>
                <a:sym typeface="Century Gothic"/>
              </a:endParaRPr>
            </a:p>
          </p:txBody>
        </p:sp>
      </p:grpSp>
      <mc:AlternateContent xmlns:mc="http://schemas.openxmlformats.org/markup-compatibility/2006" xmlns:a14="http://schemas.microsoft.com/office/drawing/2010/main">
        <mc:Choice Requires="a14">
          <p:graphicFrame>
            <p:nvGraphicFramePr>
              <p:cNvPr id="13" name="Table 12">
                <a:extLst>
                  <a:ext uri="{FF2B5EF4-FFF2-40B4-BE49-F238E27FC236}">
                    <a16:creationId xmlns:a16="http://schemas.microsoft.com/office/drawing/2014/main" id="{5093CA64-CAD5-91FC-007A-94679A70B5F6}"/>
                  </a:ext>
                </a:extLst>
              </p:cNvPr>
              <p:cNvGraphicFramePr>
                <a:graphicFrameLocks noGrp="1"/>
              </p:cNvGraphicFramePr>
              <p:nvPr>
                <p:extLst>
                  <p:ext uri="{D42A27DB-BD31-4B8C-83A1-F6EECF244321}">
                    <p14:modId xmlns:p14="http://schemas.microsoft.com/office/powerpoint/2010/main" val="39290587"/>
                  </p:ext>
                </p:extLst>
              </p:nvPr>
            </p:nvGraphicFramePr>
            <p:xfrm>
              <a:off x="3220188" y="3628382"/>
              <a:ext cx="2361213" cy="2582355"/>
            </p:xfrm>
            <a:graphic>
              <a:graphicData uri="http://schemas.openxmlformats.org/drawingml/2006/table">
                <a:tbl>
                  <a:tblPr firstRow="1" bandRow="1">
                    <a:tableStyleId>{5940675A-B579-460E-94D1-54222C63F5DA}</a:tableStyleId>
                  </a:tblPr>
                  <a:tblGrid>
                    <a:gridCol w="605221">
                      <a:extLst>
                        <a:ext uri="{9D8B030D-6E8A-4147-A177-3AD203B41FA5}">
                          <a16:colId xmlns:a16="http://schemas.microsoft.com/office/drawing/2014/main" val="3897126823"/>
                        </a:ext>
                      </a:extLst>
                    </a:gridCol>
                    <a:gridCol w="835375">
                      <a:extLst>
                        <a:ext uri="{9D8B030D-6E8A-4147-A177-3AD203B41FA5}">
                          <a16:colId xmlns:a16="http://schemas.microsoft.com/office/drawing/2014/main" val="854425027"/>
                        </a:ext>
                      </a:extLst>
                    </a:gridCol>
                    <a:gridCol w="920617">
                      <a:extLst>
                        <a:ext uri="{9D8B030D-6E8A-4147-A177-3AD203B41FA5}">
                          <a16:colId xmlns:a16="http://schemas.microsoft.com/office/drawing/2014/main" val="1749900260"/>
                        </a:ext>
                      </a:extLst>
                    </a:gridCol>
                  </a:tblGrid>
                  <a:tr h="352224">
                    <a:tc>
                      <a:txBody>
                        <a:bodyPr/>
                        <a:lstStyle/>
                        <a:p>
                          <a:endParaRPr lang="en-US" sz="1800" dirty="0"/>
                        </a:p>
                      </a:txBody>
                      <a:tcPr/>
                    </a:tc>
                    <a:tc>
                      <a:txBody>
                        <a:bodyPr/>
                        <a:lstStyle/>
                        <a:p>
                          <a:r>
                            <a:rPr lang="en-US" sz="1800" dirty="0"/>
                            <a:t>Input</a:t>
                          </a:r>
                        </a:p>
                      </a:txBody>
                      <a:tcPr/>
                    </a:tc>
                    <a:tc>
                      <a:txBody>
                        <a:bodyPr/>
                        <a:lstStyle/>
                        <a:p>
                          <a:r>
                            <a:rPr lang="en-US" sz="1800" dirty="0"/>
                            <a:t>Output</a:t>
                          </a:r>
                        </a:p>
                      </a:txBody>
                      <a:tcPr/>
                    </a:tc>
                    <a:extLst>
                      <a:ext uri="{0D108BD9-81ED-4DB2-BD59-A6C34878D82A}">
                        <a16:rowId xmlns:a16="http://schemas.microsoft.com/office/drawing/2014/main" val="1026066620"/>
                      </a:ext>
                    </a:extLst>
                  </a:tr>
                  <a:tr h="355082">
                    <a:tc>
                      <a:txBody>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𝑇</m:t>
                                    </m:r>
                                  </m:e>
                                  <m:sub>
                                    <m:r>
                                      <a:rPr lang="en-US" sz="1800" b="0" i="1" smtClean="0">
                                        <a:latin typeface="Cambria Math" panose="02040503050406030204" pitchFamily="18" charset="0"/>
                                      </a:rPr>
                                      <m:t>𝑒</m:t>
                                    </m:r>
                                  </m:sub>
                                </m:sSub>
                              </m:oMath>
                            </m:oMathPara>
                          </a14:m>
                          <a:endParaRPr lang="en-US" sz="1800" dirty="0"/>
                        </a:p>
                      </a:txBody>
                      <a:tcPr/>
                    </a:tc>
                    <a:tc>
                      <a:txBody>
                        <a:bodyPr/>
                        <a:lstStyle/>
                        <a:p>
                          <a:r>
                            <a:rPr lang="en-US" sz="1800" dirty="0"/>
                            <a:t>6%</a:t>
                          </a:r>
                        </a:p>
                      </a:txBody>
                      <a:tcPr/>
                    </a:tc>
                    <a:tc>
                      <a:txBody>
                        <a:bodyPr/>
                        <a:lstStyle/>
                        <a:p>
                          <a:r>
                            <a:rPr lang="en-US" sz="1800" dirty="0"/>
                            <a:t>4%</a:t>
                          </a:r>
                        </a:p>
                      </a:txBody>
                      <a:tcPr/>
                    </a:tc>
                    <a:extLst>
                      <a:ext uri="{0D108BD9-81ED-4DB2-BD59-A6C34878D82A}">
                        <a16:rowId xmlns:a16="http://schemas.microsoft.com/office/drawing/2014/main" val="2371952359"/>
                      </a:ext>
                    </a:extLst>
                  </a:tr>
                  <a:tr h="355082">
                    <a:tc>
                      <a:txBody>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𝑇</m:t>
                                    </m:r>
                                  </m:e>
                                  <m:sub>
                                    <m:r>
                                      <a:rPr lang="en-US" sz="1800" b="0" i="1" smtClean="0">
                                        <a:latin typeface="Cambria Math" panose="02040503050406030204" pitchFamily="18" charset="0"/>
                                      </a:rPr>
                                      <m:t>𝑖</m:t>
                                    </m:r>
                                  </m:sub>
                                </m:sSub>
                              </m:oMath>
                            </m:oMathPara>
                          </a14:m>
                          <a:endParaRPr lang="en-US" sz="1800" dirty="0"/>
                        </a:p>
                      </a:txBody>
                      <a:tcPr/>
                    </a:tc>
                    <a:tc>
                      <a:txBody>
                        <a:bodyPr/>
                        <a:lstStyle/>
                        <a:p>
                          <a:r>
                            <a:rPr lang="en-US" sz="1800" dirty="0"/>
                            <a:t>9%</a:t>
                          </a:r>
                        </a:p>
                      </a:txBody>
                      <a:tcPr/>
                    </a:tc>
                    <a:tc>
                      <a:txBody>
                        <a:bodyPr/>
                        <a:lstStyle/>
                        <a:p>
                          <a:r>
                            <a:rPr lang="en-US" sz="1800" dirty="0"/>
                            <a:t>3%</a:t>
                          </a:r>
                        </a:p>
                      </a:txBody>
                      <a:tcPr/>
                    </a:tc>
                    <a:extLst>
                      <a:ext uri="{0D108BD9-81ED-4DB2-BD59-A6C34878D82A}">
                        <a16:rowId xmlns:a16="http://schemas.microsoft.com/office/drawing/2014/main" val="1086491631"/>
                      </a:ext>
                    </a:extLst>
                  </a:tr>
                  <a:tr h="355082">
                    <a:tc>
                      <a:txBody>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𝑛</m:t>
                                    </m:r>
                                  </m:e>
                                  <m:sub>
                                    <m:r>
                                      <a:rPr lang="en-US" sz="1800" b="0" i="1" smtClean="0">
                                        <a:latin typeface="Cambria Math" panose="02040503050406030204" pitchFamily="18" charset="0"/>
                                      </a:rPr>
                                      <m:t>𝑒</m:t>
                                    </m:r>
                                  </m:sub>
                                </m:sSub>
                              </m:oMath>
                            </m:oMathPara>
                          </a14:m>
                          <a:endParaRPr lang="en-US" sz="1800" dirty="0"/>
                        </a:p>
                      </a:txBody>
                      <a:tcPr/>
                    </a:tc>
                    <a:tc>
                      <a:txBody>
                        <a:bodyPr/>
                        <a:lstStyle/>
                        <a:p>
                          <a:r>
                            <a:rPr lang="en-US" sz="1800" dirty="0"/>
                            <a:t>6%</a:t>
                          </a:r>
                        </a:p>
                      </a:txBody>
                      <a:tcPr/>
                    </a:tc>
                    <a:tc>
                      <a:txBody>
                        <a:bodyPr/>
                        <a:lstStyle/>
                        <a:p>
                          <a:r>
                            <a:rPr lang="en-US" sz="1800" dirty="0"/>
                            <a:t>3%</a:t>
                          </a:r>
                        </a:p>
                      </a:txBody>
                      <a:tcPr/>
                    </a:tc>
                    <a:extLst>
                      <a:ext uri="{0D108BD9-81ED-4DB2-BD59-A6C34878D82A}">
                        <a16:rowId xmlns:a16="http://schemas.microsoft.com/office/drawing/2014/main" val="1774217312"/>
                      </a:ext>
                    </a:extLst>
                  </a:tr>
                  <a:tr h="355082">
                    <a:tc>
                      <a:txBody>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𝑍</m:t>
                                    </m:r>
                                  </m:e>
                                  <m:sub>
                                    <m:r>
                                      <a:rPr lang="en-US" sz="1800" b="0" i="1" smtClean="0">
                                        <a:latin typeface="Cambria Math" panose="02040503050406030204" pitchFamily="18" charset="0"/>
                                      </a:rPr>
                                      <m:t>𝑒𝑓𝑓</m:t>
                                    </m:r>
                                  </m:sub>
                                </m:sSub>
                              </m:oMath>
                            </m:oMathPara>
                          </a14:m>
                          <a:endParaRPr lang="en-US" sz="1800" dirty="0"/>
                        </a:p>
                      </a:txBody>
                      <a:tcPr/>
                    </a:tc>
                    <a:tc>
                      <a:txBody>
                        <a:bodyPr/>
                        <a:lstStyle/>
                        <a:p>
                          <a:r>
                            <a:rPr lang="en-US" sz="1800" dirty="0"/>
                            <a:t>5%</a:t>
                          </a:r>
                        </a:p>
                      </a:txBody>
                      <a:tcPr/>
                    </a:tc>
                    <a:tc>
                      <a:txBody>
                        <a:bodyPr/>
                        <a:lstStyle/>
                        <a:p>
                          <a:r>
                            <a:rPr lang="en-US" sz="1800" dirty="0"/>
                            <a:t>1%</a:t>
                          </a:r>
                        </a:p>
                      </a:txBody>
                      <a:tcPr/>
                    </a:tc>
                    <a:extLst>
                      <a:ext uri="{0D108BD9-81ED-4DB2-BD59-A6C34878D82A}">
                        <a16:rowId xmlns:a16="http://schemas.microsoft.com/office/drawing/2014/main" val="2556018346"/>
                      </a:ext>
                    </a:extLst>
                  </a:tr>
                  <a:tr h="355082">
                    <a:tc>
                      <a:txBody>
                        <a:bodyPr/>
                        <a:lstStyle/>
                        <a:p>
                          <a:pPr/>
                          <a14:m>
                            <m:oMathPara xmlns:m="http://schemas.openxmlformats.org/officeDocument/2006/math">
                              <m:oMathParaPr>
                                <m:jc m:val="centerGroup"/>
                              </m:oMathParaPr>
                              <m:oMath xmlns:m="http://schemas.openxmlformats.org/officeDocument/2006/math">
                                <m:r>
                                  <m:rPr>
                                    <m:sty m:val="p"/>
                                  </m:rPr>
                                  <a:rPr lang="en-US" sz="1800" b="0" i="0" smtClean="0">
                                    <a:latin typeface="Cambria Math" panose="02040503050406030204" pitchFamily="18" charset="0"/>
                                  </a:rPr>
                                  <m:t>Ω</m:t>
                                </m:r>
                              </m:oMath>
                            </m:oMathPara>
                          </a14:m>
                          <a:endParaRPr lang="en-US" sz="1800" dirty="0"/>
                        </a:p>
                      </a:txBody>
                      <a:tcPr/>
                    </a:tc>
                    <a:tc>
                      <a:txBody>
                        <a:bodyPr/>
                        <a:lstStyle/>
                        <a:p>
                          <a:r>
                            <a:rPr lang="en-US" sz="1800" dirty="0"/>
                            <a:t>9%</a:t>
                          </a:r>
                        </a:p>
                      </a:txBody>
                      <a:tcPr/>
                    </a:tc>
                    <a:tc>
                      <a:txBody>
                        <a:bodyPr/>
                        <a:lstStyle/>
                        <a:p>
                          <a:r>
                            <a:rPr lang="en-US" sz="1800" dirty="0"/>
                            <a:t>1%</a:t>
                          </a:r>
                        </a:p>
                      </a:txBody>
                      <a:tcPr/>
                    </a:tc>
                    <a:extLst>
                      <a:ext uri="{0D108BD9-81ED-4DB2-BD59-A6C34878D82A}">
                        <a16:rowId xmlns:a16="http://schemas.microsoft.com/office/drawing/2014/main" val="3997718215"/>
                      </a:ext>
                    </a:extLst>
                  </a:tr>
                  <a:tr h="355082">
                    <a:tc>
                      <a:txBody>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𝑞</m:t>
                                </m:r>
                              </m:oMath>
                            </m:oMathPara>
                          </a14:m>
                          <a:endParaRPr lang="en-US" sz="1800" dirty="0"/>
                        </a:p>
                      </a:txBody>
                      <a:tcPr/>
                    </a:tc>
                    <a:tc>
                      <a:txBody>
                        <a:bodyPr/>
                        <a:lstStyle/>
                        <a:p>
                          <a:r>
                            <a:rPr lang="en-US" sz="1800" dirty="0"/>
                            <a:t>10%</a:t>
                          </a:r>
                        </a:p>
                      </a:txBody>
                      <a:tcPr/>
                    </a:tc>
                    <a:tc>
                      <a:txBody>
                        <a:bodyPr/>
                        <a:lstStyle/>
                        <a:p>
                          <a:r>
                            <a:rPr lang="en-US" sz="1800" dirty="0"/>
                            <a:t>4%</a:t>
                          </a:r>
                        </a:p>
                      </a:txBody>
                      <a:tcPr/>
                    </a:tc>
                    <a:extLst>
                      <a:ext uri="{0D108BD9-81ED-4DB2-BD59-A6C34878D82A}">
                        <a16:rowId xmlns:a16="http://schemas.microsoft.com/office/drawing/2014/main" val="414884270"/>
                      </a:ext>
                    </a:extLst>
                  </a:tr>
                </a:tbl>
              </a:graphicData>
            </a:graphic>
          </p:graphicFrame>
        </mc:Choice>
        <mc:Fallback xmlns="">
          <p:graphicFrame>
            <p:nvGraphicFramePr>
              <p:cNvPr id="13" name="Table 12">
                <a:extLst>
                  <a:ext uri="{FF2B5EF4-FFF2-40B4-BE49-F238E27FC236}">
                    <a16:creationId xmlns:a16="http://schemas.microsoft.com/office/drawing/2014/main" id="{5093CA64-CAD5-91FC-007A-94679A70B5F6}"/>
                  </a:ext>
                </a:extLst>
              </p:cNvPr>
              <p:cNvGraphicFramePr>
                <a:graphicFrameLocks noGrp="1"/>
              </p:cNvGraphicFramePr>
              <p:nvPr>
                <p:extLst>
                  <p:ext uri="{D42A27DB-BD31-4B8C-83A1-F6EECF244321}">
                    <p14:modId xmlns:p14="http://schemas.microsoft.com/office/powerpoint/2010/main" val="39290587"/>
                  </p:ext>
                </p:extLst>
              </p:nvPr>
            </p:nvGraphicFramePr>
            <p:xfrm>
              <a:off x="3220188" y="3628382"/>
              <a:ext cx="2361213" cy="2582355"/>
            </p:xfrm>
            <a:graphic>
              <a:graphicData uri="http://schemas.openxmlformats.org/drawingml/2006/table">
                <a:tbl>
                  <a:tblPr firstRow="1" bandRow="1">
                    <a:tableStyleId>{5940675A-B579-460E-94D1-54222C63F5DA}</a:tableStyleId>
                  </a:tblPr>
                  <a:tblGrid>
                    <a:gridCol w="605221">
                      <a:extLst>
                        <a:ext uri="{9D8B030D-6E8A-4147-A177-3AD203B41FA5}">
                          <a16:colId xmlns:a16="http://schemas.microsoft.com/office/drawing/2014/main" val="3897126823"/>
                        </a:ext>
                      </a:extLst>
                    </a:gridCol>
                    <a:gridCol w="835375">
                      <a:extLst>
                        <a:ext uri="{9D8B030D-6E8A-4147-A177-3AD203B41FA5}">
                          <a16:colId xmlns:a16="http://schemas.microsoft.com/office/drawing/2014/main" val="854425027"/>
                        </a:ext>
                      </a:extLst>
                    </a:gridCol>
                    <a:gridCol w="920617">
                      <a:extLst>
                        <a:ext uri="{9D8B030D-6E8A-4147-A177-3AD203B41FA5}">
                          <a16:colId xmlns:a16="http://schemas.microsoft.com/office/drawing/2014/main" val="1749900260"/>
                        </a:ext>
                      </a:extLst>
                    </a:gridCol>
                  </a:tblGrid>
                  <a:tr h="365760">
                    <a:tc>
                      <a:txBody>
                        <a:bodyPr/>
                        <a:lstStyle/>
                        <a:p>
                          <a:endParaRPr lang="en-US" sz="1800" dirty="0"/>
                        </a:p>
                      </a:txBody>
                      <a:tcPr/>
                    </a:tc>
                    <a:tc>
                      <a:txBody>
                        <a:bodyPr/>
                        <a:lstStyle/>
                        <a:p>
                          <a:r>
                            <a:rPr lang="en-US" sz="1800" dirty="0"/>
                            <a:t>Input</a:t>
                          </a:r>
                        </a:p>
                      </a:txBody>
                      <a:tcPr/>
                    </a:tc>
                    <a:tc>
                      <a:txBody>
                        <a:bodyPr/>
                        <a:lstStyle/>
                        <a:p>
                          <a:r>
                            <a:rPr lang="en-US" sz="1800" dirty="0"/>
                            <a:t>Output</a:t>
                          </a:r>
                        </a:p>
                      </a:txBody>
                      <a:tcPr/>
                    </a:tc>
                    <a:extLst>
                      <a:ext uri="{0D108BD9-81ED-4DB2-BD59-A6C34878D82A}">
                        <a16:rowId xmlns:a16="http://schemas.microsoft.com/office/drawing/2014/main" val="1026066620"/>
                      </a:ext>
                    </a:extLst>
                  </a:tr>
                  <a:tr h="365760">
                    <a:tc>
                      <a:txBody>
                        <a:bodyPr/>
                        <a:lstStyle/>
                        <a:p>
                          <a:endParaRPr lang="en-US"/>
                        </a:p>
                      </a:txBody>
                      <a:tcPr>
                        <a:blipFill>
                          <a:blip r:embed="rId6"/>
                          <a:stretch>
                            <a:fillRect l="-2083" t="-106897" r="-291667" b="-534483"/>
                          </a:stretch>
                        </a:blipFill>
                      </a:tcPr>
                    </a:tc>
                    <a:tc>
                      <a:txBody>
                        <a:bodyPr/>
                        <a:lstStyle/>
                        <a:p>
                          <a:r>
                            <a:rPr lang="en-US" sz="1800" dirty="0"/>
                            <a:t>6%</a:t>
                          </a:r>
                        </a:p>
                      </a:txBody>
                      <a:tcPr/>
                    </a:tc>
                    <a:tc>
                      <a:txBody>
                        <a:bodyPr/>
                        <a:lstStyle/>
                        <a:p>
                          <a:r>
                            <a:rPr lang="en-US" sz="1800" dirty="0"/>
                            <a:t>4%</a:t>
                          </a:r>
                        </a:p>
                      </a:txBody>
                      <a:tcPr/>
                    </a:tc>
                    <a:extLst>
                      <a:ext uri="{0D108BD9-81ED-4DB2-BD59-A6C34878D82A}">
                        <a16:rowId xmlns:a16="http://schemas.microsoft.com/office/drawing/2014/main" val="2371952359"/>
                      </a:ext>
                    </a:extLst>
                  </a:tr>
                  <a:tr h="365760">
                    <a:tc>
                      <a:txBody>
                        <a:bodyPr/>
                        <a:lstStyle/>
                        <a:p>
                          <a:endParaRPr lang="en-US"/>
                        </a:p>
                      </a:txBody>
                      <a:tcPr>
                        <a:blipFill>
                          <a:blip r:embed="rId6"/>
                          <a:stretch>
                            <a:fillRect l="-2083" t="-206897" r="-291667" b="-434483"/>
                          </a:stretch>
                        </a:blipFill>
                      </a:tcPr>
                    </a:tc>
                    <a:tc>
                      <a:txBody>
                        <a:bodyPr/>
                        <a:lstStyle/>
                        <a:p>
                          <a:r>
                            <a:rPr lang="en-US" sz="1800" dirty="0"/>
                            <a:t>9%</a:t>
                          </a:r>
                        </a:p>
                      </a:txBody>
                      <a:tcPr/>
                    </a:tc>
                    <a:tc>
                      <a:txBody>
                        <a:bodyPr/>
                        <a:lstStyle/>
                        <a:p>
                          <a:r>
                            <a:rPr lang="en-US" sz="1800" dirty="0"/>
                            <a:t>3%</a:t>
                          </a:r>
                        </a:p>
                      </a:txBody>
                      <a:tcPr/>
                    </a:tc>
                    <a:extLst>
                      <a:ext uri="{0D108BD9-81ED-4DB2-BD59-A6C34878D82A}">
                        <a16:rowId xmlns:a16="http://schemas.microsoft.com/office/drawing/2014/main" val="1086491631"/>
                      </a:ext>
                    </a:extLst>
                  </a:tr>
                  <a:tr h="365760">
                    <a:tc>
                      <a:txBody>
                        <a:bodyPr/>
                        <a:lstStyle/>
                        <a:p>
                          <a:endParaRPr lang="en-US"/>
                        </a:p>
                      </a:txBody>
                      <a:tcPr>
                        <a:blipFill>
                          <a:blip r:embed="rId6"/>
                          <a:stretch>
                            <a:fillRect l="-2083" t="-306897" r="-291667" b="-334483"/>
                          </a:stretch>
                        </a:blipFill>
                      </a:tcPr>
                    </a:tc>
                    <a:tc>
                      <a:txBody>
                        <a:bodyPr/>
                        <a:lstStyle/>
                        <a:p>
                          <a:r>
                            <a:rPr lang="en-US" sz="1800" dirty="0"/>
                            <a:t>6%</a:t>
                          </a:r>
                        </a:p>
                      </a:txBody>
                      <a:tcPr/>
                    </a:tc>
                    <a:tc>
                      <a:txBody>
                        <a:bodyPr/>
                        <a:lstStyle/>
                        <a:p>
                          <a:r>
                            <a:rPr lang="en-US" sz="1800" dirty="0"/>
                            <a:t>3%</a:t>
                          </a:r>
                        </a:p>
                      </a:txBody>
                      <a:tcPr/>
                    </a:tc>
                    <a:extLst>
                      <a:ext uri="{0D108BD9-81ED-4DB2-BD59-A6C34878D82A}">
                        <a16:rowId xmlns:a16="http://schemas.microsoft.com/office/drawing/2014/main" val="1774217312"/>
                      </a:ext>
                    </a:extLst>
                  </a:tr>
                  <a:tr h="387795">
                    <a:tc>
                      <a:txBody>
                        <a:bodyPr/>
                        <a:lstStyle/>
                        <a:p>
                          <a:endParaRPr lang="en-US"/>
                        </a:p>
                      </a:txBody>
                      <a:tcPr>
                        <a:blipFill>
                          <a:blip r:embed="rId6"/>
                          <a:stretch>
                            <a:fillRect l="-2083" t="-380645" r="-291667" b="-212903"/>
                          </a:stretch>
                        </a:blipFill>
                      </a:tcPr>
                    </a:tc>
                    <a:tc>
                      <a:txBody>
                        <a:bodyPr/>
                        <a:lstStyle/>
                        <a:p>
                          <a:r>
                            <a:rPr lang="en-US" sz="1800" dirty="0"/>
                            <a:t>5%</a:t>
                          </a:r>
                        </a:p>
                      </a:txBody>
                      <a:tcPr/>
                    </a:tc>
                    <a:tc>
                      <a:txBody>
                        <a:bodyPr/>
                        <a:lstStyle/>
                        <a:p>
                          <a:r>
                            <a:rPr lang="en-US" sz="1800" dirty="0"/>
                            <a:t>1%</a:t>
                          </a:r>
                        </a:p>
                      </a:txBody>
                      <a:tcPr/>
                    </a:tc>
                    <a:extLst>
                      <a:ext uri="{0D108BD9-81ED-4DB2-BD59-A6C34878D82A}">
                        <a16:rowId xmlns:a16="http://schemas.microsoft.com/office/drawing/2014/main" val="2556018346"/>
                      </a:ext>
                    </a:extLst>
                  </a:tr>
                  <a:tr h="365760">
                    <a:tc>
                      <a:txBody>
                        <a:bodyPr/>
                        <a:lstStyle/>
                        <a:p>
                          <a:endParaRPr lang="en-US"/>
                        </a:p>
                      </a:txBody>
                      <a:tcPr>
                        <a:blipFill>
                          <a:blip r:embed="rId6"/>
                          <a:stretch>
                            <a:fillRect l="-2083" t="-513793" r="-291667" b="-127586"/>
                          </a:stretch>
                        </a:blipFill>
                      </a:tcPr>
                    </a:tc>
                    <a:tc>
                      <a:txBody>
                        <a:bodyPr/>
                        <a:lstStyle/>
                        <a:p>
                          <a:r>
                            <a:rPr lang="en-US" sz="1800" dirty="0"/>
                            <a:t>9%</a:t>
                          </a:r>
                        </a:p>
                      </a:txBody>
                      <a:tcPr/>
                    </a:tc>
                    <a:tc>
                      <a:txBody>
                        <a:bodyPr/>
                        <a:lstStyle/>
                        <a:p>
                          <a:r>
                            <a:rPr lang="en-US" sz="1800" dirty="0"/>
                            <a:t>1%</a:t>
                          </a:r>
                        </a:p>
                      </a:txBody>
                      <a:tcPr/>
                    </a:tc>
                    <a:extLst>
                      <a:ext uri="{0D108BD9-81ED-4DB2-BD59-A6C34878D82A}">
                        <a16:rowId xmlns:a16="http://schemas.microsoft.com/office/drawing/2014/main" val="3997718215"/>
                      </a:ext>
                    </a:extLst>
                  </a:tr>
                  <a:tr h="365760">
                    <a:tc>
                      <a:txBody>
                        <a:bodyPr/>
                        <a:lstStyle/>
                        <a:p>
                          <a:endParaRPr lang="en-US"/>
                        </a:p>
                      </a:txBody>
                      <a:tcPr>
                        <a:blipFill>
                          <a:blip r:embed="rId6"/>
                          <a:stretch>
                            <a:fillRect l="-2083" t="-613793" r="-291667" b="-27586"/>
                          </a:stretch>
                        </a:blipFill>
                      </a:tcPr>
                    </a:tc>
                    <a:tc>
                      <a:txBody>
                        <a:bodyPr/>
                        <a:lstStyle/>
                        <a:p>
                          <a:r>
                            <a:rPr lang="en-US" sz="1800" dirty="0"/>
                            <a:t>10%</a:t>
                          </a:r>
                        </a:p>
                      </a:txBody>
                      <a:tcPr/>
                    </a:tc>
                    <a:tc>
                      <a:txBody>
                        <a:bodyPr/>
                        <a:lstStyle/>
                        <a:p>
                          <a:r>
                            <a:rPr lang="en-US" sz="1800" dirty="0"/>
                            <a:t>4%</a:t>
                          </a:r>
                        </a:p>
                      </a:txBody>
                      <a:tcPr/>
                    </a:tc>
                    <a:extLst>
                      <a:ext uri="{0D108BD9-81ED-4DB2-BD59-A6C34878D82A}">
                        <a16:rowId xmlns:a16="http://schemas.microsoft.com/office/drawing/2014/main" val="414884270"/>
                      </a:ext>
                    </a:extLst>
                  </a:tr>
                </a:tbl>
              </a:graphicData>
            </a:graphic>
          </p:graphicFrame>
        </mc:Fallback>
      </mc:AlternateContent>
      <p:grpSp>
        <p:nvGrpSpPr>
          <p:cNvPr id="16" name="Group 15">
            <a:extLst>
              <a:ext uri="{FF2B5EF4-FFF2-40B4-BE49-F238E27FC236}">
                <a16:creationId xmlns:a16="http://schemas.microsoft.com/office/drawing/2014/main" id="{FA74C028-4AA9-3A6A-4AE2-E143BA44FE4C}"/>
              </a:ext>
            </a:extLst>
          </p:cNvPr>
          <p:cNvGrpSpPr/>
          <p:nvPr/>
        </p:nvGrpSpPr>
        <p:grpSpPr>
          <a:xfrm>
            <a:off x="4168239" y="3338223"/>
            <a:ext cx="914400" cy="914400"/>
            <a:chOff x="4168239" y="3338223"/>
            <a:chExt cx="914400" cy="914400"/>
          </a:xfrm>
        </p:grpSpPr>
        <p:sp>
          <p:nvSpPr>
            <p:cNvPr id="14" name="Arc 13">
              <a:extLst>
                <a:ext uri="{FF2B5EF4-FFF2-40B4-BE49-F238E27FC236}">
                  <a16:creationId xmlns:a16="http://schemas.microsoft.com/office/drawing/2014/main" id="{6B451F19-2E07-148C-3BE3-578F76EDD425}"/>
                </a:ext>
              </a:extLst>
            </p:cNvPr>
            <p:cNvSpPr/>
            <p:nvPr/>
          </p:nvSpPr>
          <p:spPr>
            <a:xfrm rot="18830161">
              <a:off x="4168239" y="3338223"/>
              <a:ext cx="914400" cy="914400"/>
            </a:xfrm>
            <a:prstGeom prst="arc">
              <a:avLst/>
            </a:prstGeom>
            <a:noFill/>
            <a:ln w="381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15" name="Triangle 14">
              <a:extLst>
                <a:ext uri="{FF2B5EF4-FFF2-40B4-BE49-F238E27FC236}">
                  <a16:creationId xmlns:a16="http://schemas.microsoft.com/office/drawing/2014/main" id="{F04AAA88-1265-A558-496E-EC7DA46613AA}"/>
                </a:ext>
              </a:extLst>
            </p:cNvPr>
            <p:cNvSpPr/>
            <p:nvPr/>
          </p:nvSpPr>
          <p:spPr>
            <a:xfrm rot="7881002">
              <a:off x="4822141" y="3360200"/>
              <a:ext cx="177371" cy="208458"/>
            </a:xfrm>
            <a:prstGeom prst="triangle">
              <a:avLst/>
            </a:prstGeom>
            <a:solidFill>
              <a:srgbClr val="0070C0"/>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entury Gothic"/>
                <a:ea typeface="Century Gothic"/>
                <a:cs typeface="Century Gothic"/>
                <a:sym typeface="Century Gothic"/>
              </a:endParaRPr>
            </a:p>
          </p:txBody>
        </p:sp>
      </p:grpSp>
    </p:spTree>
    <p:extLst>
      <p:ext uri="{BB962C8B-B14F-4D97-AF65-F5344CB8AC3E}">
        <p14:creationId xmlns:p14="http://schemas.microsoft.com/office/powerpoint/2010/main" val="167235810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7003AA-6657-73F5-CEE9-65C45116AD17}"/>
              </a:ext>
            </a:extLst>
          </p:cNvPr>
          <p:cNvSpPr>
            <a:spLocks noGrp="1"/>
          </p:cNvSpPr>
          <p:nvPr>
            <p:ph type="body" idx="1"/>
          </p:nvPr>
        </p:nvSpPr>
        <p:spPr>
          <a:xfrm>
            <a:off x="609599" y="1320800"/>
            <a:ext cx="10844463" cy="4754564"/>
          </a:xfrm>
        </p:spPr>
        <p:txBody>
          <a:bodyPr/>
          <a:lstStyle/>
          <a:p>
            <a:r>
              <a:rPr lang="en-US" dirty="0"/>
              <a:t>“Always have a baseline”: use hypothesis testing for validation</a:t>
            </a:r>
          </a:p>
          <a:p>
            <a:r>
              <a:rPr lang="en-US" dirty="0"/>
              <a:t>Database scans are useful (less bias, more confidence)</a:t>
            </a:r>
          </a:p>
          <a:p>
            <a:r>
              <a:rPr lang="en-US" dirty="0"/>
              <a:t>Simple simulation context doesn’t aid predictions</a:t>
            </a:r>
          </a:p>
          <a:p>
            <a:pPr lvl="1"/>
            <a:r>
              <a:rPr lang="en-US" dirty="0"/>
              <a:t>Like profile consistency: details of heat deposition don’t matter</a:t>
            </a:r>
          </a:p>
          <a:p>
            <a:r>
              <a:rPr lang="en-US" dirty="0"/>
              <a:t>ITER will need to rely largely on its own data for control development</a:t>
            </a:r>
          </a:p>
          <a:p>
            <a:pPr lvl="1"/>
            <a:r>
              <a:rPr lang="en-US" dirty="0"/>
              <a:t>Don’t sacrifice pre-operation commissioning time for sake of speed</a:t>
            </a:r>
          </a:p>
          <a:p>
            <a:r>
              <a:rPr lang="en-US" dirty="0"/>
              <a:t>Take a clear stance on spectrum of “end-to-end” to “interpretable” models</a:t>
            </a:r>
          </a:p>
          <a:p>
            <a:pPr lvl="1"/>
            <a:r>
              <a:rPr lang="en-US" dirty="0"/>
              <a:t>Setting low-level vs high-level control targets (e.g. gas vs target density)</a:t>
            </a:r>
          </a:p>
          <a:p>
            <a:pPr lvl="1"/>
            <a:r>
              <a:rPr lang="en-US" dirty="0"/>
              <a:t>Predicting diagnostics directly vs fitted profiles</a:t>
            </a:r>
          </a:p>
          <a:p>
            <a:pPr marL="457188" lvl="1" indent="0">
              <a:buNone/>
            </a:pPr>
            <a:endParaRPr lang="en-US" dirty="0"/>
          </a:p>
          <a:p>
            <a:r>
              <a:rPr lang="en-US" dirty="0"/>
              <a:t>Once we have a clear task to deploy, an open competition would be effective</a:t>
            </a:r>
          </a:p>
          <a:p>
            <a:pPr lvl="1"/>
            <a:r>
              <a:rPr lang="en-US" dirty="0"/>
              <a:t>If data access a problem, then at least within the fusion community</a:t>
            </a:r>
          </a:p>
        </p:txBody>
      </p:sp>
      <p:sp>
        <p:nvSpPr>
          <p:cNvPr id="3" name="Title 2">
            <a:extLst>
              <a:ext uri="{FF2B5EF4-FFF2-40B4-BE49-F238E27FC236}">
                <a16:creationId xmlns:a16="http://schemas.microsoft.com/office/drawing/2014/main" id="{CE435E05-E384-07DF-1B88-089F39A4FC40}"/>
              </a:ext>
            </a:extLst>
          </p:cNvPr>
          <p:cNvSpPr>
            <a:spLocks noGrp="1"/>
          </p:cNvSpPr>
          <p:nvPr>
            <p:ph type="title"/>
          </p:nvPr>
        </p:nvSpPr>
        <p:spPr/>
        <p:txBody>
          <a:bodyPr/>
          <a:lstStyle/>
          <a:p>
            <a:r>
              <a:rPr lang="en-US" dirty="0"/>
              <a:t>Thesis contributions: guidance</a:t>
            </a:r>
          </a:p>
        </p:txBody>
      </p:sp>
      <p:sp>
        <p:nvSpPr>
          <p:cNvPr id="4" name="Slide Number Placeholder 3">
            <a:extLst>
              <a:ext uri="{FF2B5EF4-FFF2-40B4-BE49-F238E27FC236}">
                <a16:creationId xmlns:a16="http://schemas.microsoft.com/office/drawing/2014/main" id="{136D94B2-5668-7F7C-5288-5F4DB11D1C10}"/>
              </a:ext>
            </a:extLst>
          </p:cNvPr>
          <p:cNvSpPr>
            <a:spLocks noGrp="1"/>
          </p:cNvSpPr>
          <p:nvPr>
            <p:ph type="sldNum" sz="quarter" idx="2"/>
          </p:nvPr>
        </p:nvSpPr>
        <p:spPr/>
        <p:txBody>
          <a:bodyPr/>
          <a:lstStyle/>
          <a:p>
            <a:fld id="{86CB4B4D-7CA3-9044-876B-883B54F8677D}" type="slidenum">
              <a:rPr lang="en-US" smtClean="0"/>
              <a:t>25</a:t>
            </a:fld>
            <a:endParaRPr lang="en-US" dirty="0"/>
          </a:p>
        </p:txBody>
      </p:sp>
    </p:spTree>
    <p:extLst>
      <p:ext uri="{BB962C8B-B14F-4D97-AF65-F5344CB8AC3E}">
        <p14:creationId xmlns:p14="http://schemas.microsoft.com/office/powerpoint/2010/main" val="148378694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7003AA-6657-73F5-CEE9-65C45116AD17}"/>
              </a:ext>
            </a:extLst>
          </p:cNvPr>
          <p:cNvSpPr>
            <a:spLocks noGrp="1"/>
          </p:cNvSpPr>
          <p:nvPr>
            <p:ph type="body" idx="1"/>
          </p:nvPr>
        </p:nvSpPr>
        <p:spPr>
          <a:xfrm>
            <a:off x="92235" y="947820"/>
            <a:ext cx="10844463" cy="1951791"/>
          </a:xfrm>
        </p:spPr>
        <p:txBody>
          <a:bodyPr/>
          <a:lstStyle/>
          <a:p>
            <a:r>
              <a:rPr lang="en-US" dirty="0"/>
              <a:t>With Emiliano/Giovanni, upgraded ASTRA and made OMFIT interface</a:t>
            </a:r>
          </a:p>
          <a:p>
            <a:r>
              <a:rPr lang="en-US" dirty="0"/>
              <a:t>Pipeline for fetching standardized dataset (feat. Brian </a:t>
            </a:r>
            <a:r>
              <a:rPr lang="en-US" dirty="0" err="1"/>
              <a:t>Sammuli’s</a:t>
            </a:r>
            <a:r>
              <a:rPr lang="en-US" dirty="0"/>
              <a:t> </a:t>
            </a:r>
            <a:r>
              <a:rPr lang="en-US" dirty="0" err="1"/>
              <a:t>toksearch</a:t>
            </a:r>
            <a:r>
              <a:rPr lang="en-US" dirty="0"/>
              <a:t>)</a:t>
            </a:r>
          </a:p>
          <a:p>
            <a:r>
              <a:rPr lang="en-US" dirty="0"/>
              <a:t>With Rory, neural network control in DIII-D PCS</a:t>
            </a:r>
          </a:p>
          <a:p>
            <a:r>
              <a:rPr lang="en-US" dirty="0"/>
              <a:t>With Ian, arbitrary-timestep profile dynamics models </a:t>
            </a:r>
          </a:p>
          <a:p>
            <a:r>
              <a:rPr lang="en-US" dirty="0"/>
              <a:t>With Viraj/Allen/Andy/Ian, Chat-D3D</a:t>
            </a:r>
          </a:p>
        </p:txBody>
      </p:sp>
      <p:sp>
        <p:nvSpPr>
          <p:cNvPr id="3" name="Title 2">
            <a:extLst>
              <a:ext uri="{FF2B5EF4-FFF2-40B4-BE49-F238E27FC236}">
                <a16:creationId xmlns:a16="http://schemas.microsoft.com/office/drawing/2014/main" id="{CE435E05-E384-07DF-1B88-089F39A4FC40}"/>
              </a:ext>
            </a:extLst>
          </p:cNvPr>
          <p:cNvSpPr>
            <a:spLocks noGrp="1"/>
          </p:cNvSpPr>
          <p:nvPr>
            <p:ph type="title"/>
          </p:nvPr>
        </p:nvSpPr>
        <p:spPr/>
        <p:txBody>
          <a:bodyPr/>
          <a:lstStyle/>
          <a:p>
            <a:r>
              <a:rPr lang="en-US" dirty="0"/>
              <a:t>Thesis contributions: infrastructure</a:t>
            </a:r>
          </a:p>
        </p:txBody>
      </p:sp>
      <p:sp>
        <p:nvSpPr>
          <p:cNvPr id="4" name="Slide Number Placeholder 3">
            <a:extLst>
              <a:ext uri="{FF2B5EF4-FFF2-40B4-BE49-F238E27FC236}">
                <a16:creationId xmlns:a16="http://schemas.microsoft.com/office/drawing/2014/main" id="{136D94B2-5668-7F7C-5288-5F4DB11D1C10}"/>
              </a:ext>
            </a:extLst>
          </p:cNvPr>
          <p:cNvSpPr>
            <a:spLocks noGrp="1"/>
          </p:cNvSpPr>
          <p:nvPr>
            <p:ph type="sldNum" sz="quarter" idx="2"/>
          </p:nvPr>
        </p:nvSpPr>
        <p:spPr>
          <a:xfrm>
            <a:off x="0" y="6596696"/>
            <a:ext cx="244908" cy="243841"/>
          </a:xfrm>
        </p:spPr>
        <p:txBody>
          <a:bodyPr/>
          <a:lstStyle/>
          <a:p>
            <a:fld id="{86CB4B4D-7CA3-9044-876B-883B54F8677D}" type="slidenum">
              <a:rPr lang="en-US" smtClean="0"/>
              <a:t>26</a:t>
            </a:fld>
            <a:endParaRPr lang="en-US" dirty="0"/>
          </a:p>
        </p:txBody>
      </p:sp>
      <p:pic>
        <p:nvPicPr>
          <p:cNvPr id="6" name="Picture 5" descr="A screenshot of a computer&#10;&#10;Description automatically generated">
            <a:extLst>
              <a:ext uri="{FF2B5EF4-FFF2-40B4-BE49-F238E27FC236}">
                <a16:creationId xmlns:a16="http://schemas.microsoft.com/office/drawing/2014/main" id="{18569B39-08B1-3A16-2591-6537200972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908" y="3137182"/>
            <a:ext cx="4258839" cy="3652290"/>
          </a:xfrm>
          <a:prstGeom prst="rect">
            <a:avLst/>
          </a:prstGeom>
        </p:spPr>
      </p:pic>
      <p:pic>
        <p:nvPicPr>
          <p:cNvPr id="1026" name="Picture 2">
            <a:extLst>
              <a:ext uri="{FF2B5EF4-FFF2-40B4-BE49-F238E27FC236}">
                <a16:creationId xmlns:a16="http://schemas.microsoft.com/office/drawing/2014/main" id="{62BF4C4F-CE65-401B-F438-FC014D7323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1873" y="5828761"/>
            <a:ext cx="1695116" cy="6441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E6D764B7-E033-8C16-AEF6-4323E96582B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92289" y="3189960"/>
            <a:ext cx="5191932" cy="365057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2776CE4-A34A-B11A-0383-772C51813041}"/>
              </a:ext>
            </a:extLst>
          </p:cNvPr>
          <p:cNvSpPr txBox="1"/>
          <p:nvPr/>
        </p:nvSpPr>
        <p:spPr>
          <a:xfrm>
            <a:off x="5092289" y="2552407"/>
            <a:ext cx="7419738"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200" dirty="0" err="1"/>
              <a:t>tinyurl.com</a:t>
            </a:r>
            <a:r>
              <a:rPr lang="en-US" sz="3200" dirty="0"/>
              <a:t>/</a:t>
            </a:r>
            <a:r>
              <a:rPr lang="en-US" sz="3200" dirty="0" err="1"/>
              <a:t>abbate</a:t>
            </a:r>
            <a:r>
              <a:rPr lang="en-US" sz="3200" dirty="0"/>
              <a:t>-</a:t>
            </a:r>
            <a:r>
              <a:rPr lang="en-US" sz="3200" dirty="0" err="1"/>
              <a:t>phd</a:t>
            </a:r>
            <a:r>
              <a:rPr lang="en-US" sz="3200" dirty="0"/>
              <a:t>-defense</a:t>
            </a:r>
          </a:p>
        </p:txBody>
      </p:sp>
    </p:spTree>
    <p:extLst>
      <p:ext uri="{BB962C8B-B14F-4D97-AF65-F5344CB8AC3E}">
        <p14:creationId xmlns:p14="http://schemas.microsoft.com/office/powerpoint/2010/main" val="2810643790"/>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B58F9A-25C9-CB78-FD24-967F0AB4F368}"/>
              </a:ext>
            </a:extLst>
          </p:cNvPr>
          <p:cNvSpPr>
            <a:spLocks noGrp="1"/>
          </p:cNvSpPr>
          <p:nvPr>
            <p:ph type="title"/>
          </p:nvPr>
        </p:nvSpPr>
        <p:spPr/>
        <p:txBody>
          <a:bodyPr/>
          <a:lstStyle/>
          <a:p>
            <a:r>
              <a:rPr lang="en-US" dirty="0"/>
              <a:t>Work in progress: Upgrades for profile prediction</a:t>
            </a:r>
          </a:p>
        </p:txBody>
      </p:sp>
      <p:sp>
        <p:nvSpPr>
          <p:cNvPr id="4" name="Slide Number Placeholder 3">
            <a:extLst>
              <a:ext uri="{FF2B5EF4-FFF2-40B4-BE49-F238E27FC236}">
                <a16:creationId xmlns:a16="http://schemas.microsoft.com/office/drawing/2014/main" id="{E51DF3F9-7EAD-4C94-EDA6-2E2870CDC77B}"/>
              </a:ext>
            </a:extLst>
          </p:cNvPr>
          <p:cNvSpPr>
            <a:spLocks noGrp="1"/>
          </p:cNvSpPr>
          <p:nvPr>
            <p:ph type="sldNum" sz="quarter" idx="2"/>
          </p:nvPr>
        </p:nvSpPr>
        <p:spPr/>
        <p:txBody>
          <a:bodyPr/>
          <a:lstStyle/>
          <a:p>
            <a:fld id="{86CB4B4D-7CA3-9044-876B-883B54F8677D}" type="slidenum">
              <a:rPr lang="en-US" smtClean="0"/>
              <a:t>27</a:t>
            </a:fld>
            <a:endParaRPr lang="en-US" dirty="0"/>
          </a:p>
        </p:txBody>
      </p:sp>
      <p:pic>
        <p:nvPicPr>
          <p:cNvPr id="5122" name="Picture 2">
            <a:extLst>
              <a:ext uri="{FF2B5EF4-FFF2-40B4-BE49-F238E27FC236}">
                <a16:creationId xmlns:a16="http://schemas.microsoft.com/office/drawing/2014/main" id="{EA11CE52-CD2C-6998-1886-D77C029000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1856" y="1119044"/>
            <a:ext cx="4978661" cy="298719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A559E1ED-31E7-14B0-2BE0-E52E15907C6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90" t="3475" r="2578" b="12223"/>
          <a:stretch/>
        </p:blipFill>
        <p:spPr bwMode="auto">
          <a:xfrm>
            <a:off x="3806282" y="4383116"/>
            <a:ext cx="3371742" cy="192716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A8A0FF49-4A11-7303-FC5B-7127FA3937C7}"/>
              </a:ext>
            </a:extLst>
          </p:cNvPr>
          <p:cNvCxnSpPr>
            <a:cxnSpLocks/>
          </p:cNvCxnSpPr>
          <p:nvPr/>
        </p:nvCxnSpPr>
        <p:spPr>
          <a:xfrm>
            <a:off x="5669263" y="3979259"/>
            <a:ext cx="0" cy="365760"/>
          </a:xfrm>
          <a:prstGeom prst="straightConnector1">
            <a:avLst/>
          </a:prstGeom>
          <a:noFill/>
          <a:ln w="254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8" name="Straight Arrow Connector 7">
            <a:extLst>
              <a:ext uri="{FF2B5EF4-FFF2-40B4-BE49-F238E27FC236}">
                <a16:creationId xmlns:a16="http://schemas.microsoft.com/office/drawing/2014/main" id="{5278A0B9-D77F-9E69-A701-8FFB6773EFAA}"/>
              </a:ext>
            </a:extLst>
          </p:cNvPr>
          <p:cNvCxnSpPr>
            <a:cxnSpLocks/>
          </p:cNvCxnSpPr>
          <p:nvPr/>
        </p:nvCxnSpPr>
        <p:spPr>
          <a:xfrm>
            <a:off x="5947393" y="3983069"/>
            <a:ext cx="0" cy="365760"/>
          </a:xfrm>
          <a:prstGeom prst="straightConnector1">
            <a:avLst/>
          </a:prstGeom>
          <a:noFill/>
          <a:ln w="254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9" name="Straight Arrow Connector 8">
            <a:extLst>
              <a:ext uri="{FF2B5EF4-FFF2-40B4-BE49-F238E27FC236}">
                <a16:creationId xmlns:a16="http://schemas.microsoft.com/office/drawing/2014/main" id="{68B9AEAC-CC2B-EC13-ED43-E67BCDF948FD}"/>
              </a:ext>
            </a:extLst>
          </p:cNvPr>
          <p:cNvCxnSpPr>
            <a:cxnSpLocks/>
          </p:cNvCxnSpPr>
          <p:nvPr/>
        </p:nvCxnSpPr>
        <p:spPr>
          <a:xfrm>
            <a:off x="6248383" y="3979259"/>
            <a:ext cx="0" cy="365760"/>
          </a:xfrm>
          <a:prstGeom prst="straightConnector1">
            <a:avLst/>
          </a:prstGeom>
          <a:noFill/>
          <a:ln w="254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0" name="Straight Arrow Connector 9">
            <a:extLst>
              <a:ext uri="{FF2B5EF4-FFF2-40B4-BE49-F238E27FC236}">
                <a16:creationId xmlns:a16="http://schemas.microsoft.com/office/drawing/2014/main" id="{5419431A-1F43-CFA0-B268-EBC99BA84643}"/>
              </a:ext>
            </a:extLst>
          </p:cNvPr>
          <p:cNvCxnSpPr>
            <a:cxnSpLocks/>
          </p:cNvCxnSpPr>
          <p:nvPr/>
        </p:nvCxnSpPr>
        <p:spPr>
          <a:xfrm>
            <a:off x="6526513" y="3979259"/>
            <a:ext cx="0" cy="365760"/>
          </a:xfrm>
          <a:prstGeom prst="straightConnector1">
            <a:avLst/>
          </a:prstGeom>
          <a:noFill/>
          <a:ln w="254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1" name="Straight Arrow Connector 10">
            <a:extLst>
              <a:ext uri="{FF2B5EF4-FFF2-40B4-BE49-F238E27FC236}">
                <a16:creationId xmlns:a16="http://schemas.microsoft.com/office/drawing/2014/main" id="{ED4870D5-30F2-4771-D5DD-A8BEF0B2D2DB}"/>
              </a:ext>
            </a:extLst>
          </p:cNvPr>
          <p:cNvCxnSpPr>
            <a:cxnSpLocks/>
          </p:cNvCxnSpPr>
          <p:nvPr/>
        </p:nvCxnSpPr>
        <p:spPr>
          <a:xfrm>
            <a:off x="6831315" y="3979259"/>
            <a:ext cx="0" cy="365760"/>
          </a:xfrm>
          <a:prstGeom prst="straightConnector1">
            <a:avLst/>
          </a:prstGeom>
          <a:noFill/>
          <a:ln w="254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2" name="Straight Arrow Connector 11">
            <a:extLst>
              <a:ext uri="{FF2B5EF4-FFF2-40B4-BE49-F238E27FC236}">
                <a16:creationId xmlns:a16="http://schemas.microsoft.com/office/drawing/2014/main" id="{5EB22BF0-43B4-5295-7D3C-8DCE1E5B585B}"/>
              </a:ext>
            </a:extLst>
          </p:cNvPr>
          <p:cNvCxnSpPr>
            <a:cxnSpLocks/>
          </p:cNvCxnSpPr>
          <p:nvPr/>
        </p:nvCxnSpPr>
        <p:spPr>
          <a:xfrm>
            <a:off x="5383515" y="3979259"/>
            <a:ext cx="0" cy="365760"/>
          </a:xfrm>
          <a:prstGeom prst="straightConnector1">
            <a:avLst/>
          </a:prstGeom>
          <a:noFill/>
          <a:ln w="254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3" name="Straight Arrow Connector 12">
            <a:extLst>
              <a:ext uri="{FF2B5EF4-FFF2-40B4-BE49-F238E27FC236}">
                <a16:creationId xmlns:a16="http://schemas.microsoft.com/office/drawing/2014/main" id="{A143A5D0-00E0-2FA2-F2AB-617220611B55}"/>
              </a:ext>
            </a:extLst>
          </p:cNvPr>
          <p:cNvCxnSpPr>
            <a:cxnSpLocks/>
          </p:cNvCxnSpPr>
          <p:nvPr/>
        </p:nvCxnSpPr>
        <p:spPr>
          <a:xfrm>
            <a:off x="5090145" y="3979259"/>
            <a:ext cx="0" cy="365760"/>
          </a:xfrm>
          <a:prstGeom prst="straightConnector1">
            <a:avLst/>
          </a:prstGeom>
          <a:noFill/>
          <a:ln w="254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4" name="Straight Arrow Connector 13">
            <a:extLst>
              <a:ext uri="{FF2B5EF4-FFF2-40B4-BE49-F238E27FC236}">
                <a16:creationId xmlns:a16="http://schemas.microsoft.com/office/drawing/2014/main" id="{6B54B8C4-E1DC-BE93-6C1F-8040B9D8B980}"/>
              </a:ext>
            </a:extLst>
          </p:cNvPr>
          <p:cNvCxnSpPr>
            <a:cxnSpLocks/>
          </p:cNvCxnSpPr>
          <p:nvPr/>
        </p:nvCxnSpPr>
        <p:spPr>
          <a:xfrm>
            <a:off x="4808205" y="3979259"/>
            <a:ext cx="0" cy="365760"/>
          </a:xfrm>
          <a:prstGeom prst="straightConnector1">
            <a:avLst/>
          </a:prstGeom>
          <a:noFill/>
          <a:ln w="254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5" name="Straight Arrow Connector 14">
            <a:extLst>
              <a:ext uri="{FF2B5EF4-FFF2-40B4-BE49-F238E27FC236}">
                <a16:creationId xmlns:a16="http://schemas.microsoft.com/office/drawing/2014/main" id="{709AD67F-04BF-0E0E-E495-0708AA65DF50}"/>
              </a:ext>
            </a:extLst>
          </p:cNvPr>
          <p:cNvCxnSpPr>
            <a:cxnSpLocks/>
          </p:cNvCxnSpPr>
          <p:nvPr/>
        </p:nvCxnSpPr>
        <p:spPr>
          <a:xfrm>
            <a:off x="4514835" y="3979259"/>
            <a:ext cx="0" cy="365760"/>
          </a:xfrm>
          <a:prstGeom prst="straightConnector1">
            <a:avLst/>
          </a:prstGeom>
          <a:noFill/>
          <a:ln w="254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7" name="Straight Connector 16">
            <a:extLst>
              <a:ext uri="{FF2B5EF4-FFF2-40B4-BE49-F238E27FC236}">
                <a16:creationId xmlns:a16="http://schemas.microsoft.com/office/drawing/2014/main" id="{17377377-0CD6-42EA-6500-EA22CA7244B7}"/>
              </a:ext>
            </a:extLst>
          </p:cNvPr>
          <p:cNvCxnSpPr/>
          <p:nvPr/>
        </p:nvCxnSpPr>
        <p:spPr>
          <a:xfrm>
            <a:off x="4514835" y="3979259"/>
            <a:ext cx="2316480" cy="0"/>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8" name="TextBox 17">
            <a:extLst>
              <a:ext uri="{FF2B5EF4-FFF2-40B4-BE49-F238E27FC236}">
                <a16:creationId xmlns:a16="http://schemas.microsoft.com/office/drawing/2014/main" id="{872C79BD-E92F-6FCF-3D30-6668CBA6F288}"/>
              </a:ext>
            </a:extLst>
          </p:cNvPr>
          <p:cNvSpPr txBox="1"/>
          <p:nvPr/>
        </p:nvSpPr>
        <p:spPr>
          <a:xfrm>
            <a:off x="4167297" y="3609797"/>
            <a:ext cx="3097733"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245253"/>
                </a:solidFill>
                <a:effectLst/>
                <a:uFillTx/>
                <a:latin typeface="Century Gothic"/>
                <a:ea typeface="Century Gothic"/>
                <a:cs typeface="Century Gothic"/>
                <a:sym typeface="Century Gothic"/>
              </a:rPr>
              <a:t>Realtime adapt every 500ms</a:t>
            </a:r>
          </a:p>
        </p:txBody>
      </p:sp>
      <p:sp>
        <p:nvSpPr>
          <p:cNvPr id="22" name="TextBox 21">
            <a:extLst>
              <a:ext uri="{FF2B5EF4-FFF2-40B4-BE49-F238E27FC236}">
                <a16:creationId xmlns:a16="http://schemas.microsoft.com/office/drawing/2014/main" id="{E426DCC8-1962-4C11-27B9-A5ACAEB388A2}"/>
              </a:ext>
            </a:extLst>
          </p:cNvPr>
          <p:cNvSpPr txBox="1"/>
          <p:nvPr/>
        </p:nvSpPr>
        <p:spPr>
          <a:xfrm>
            <a:off x="2872847" y="5841840"/>
            <a:ext cx="1370510" cy="3513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err="1"/>
              <a:t>Jalalvand</a:t>
            </a:r>
            <a:r>
              <a:rPr lang="en-US" dirty="0"/>
              <a:t>, Abbate et al 2022 IEEE TNNLS</a:t>
            </a:r>
          </a:p>
        </p:txBody>
      </p:sp>
      <p:sp>
        <p:nvSpPr>
          <p:cNvPr id="23" name="TextBox 22">
            <a:extLst>
              <a:ext uri="{FF2B5EF4-FFF2-40B4-BE49-F238E27FC236}">
                <a16:creationId xmlns:a16="http://schemas.microsoft.com/office/drawing/2014/main" id="{CE4D1D21-CD86-A881-8498-DB4A5D315E9A}"/>
              </a:ext>
            </a:extLst>
          </p:cNvPr>
          <p:cNvSpPr txBox="1"/>
          <p:nvPr/>
        </p:nvSpPr>
        <p:spPr>
          <a:xfrm>
            <a:off x="7511248" y="3890797"/>
            <a:ext cx="1785937"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t>Char, Abbate </a:t>
            </a:r>
            <a:r>
              <a:rPr lang="en-US" i="1" dirty="0"/>
              <a:t>in preparation</a:t>
            </a:r>
            <a:endParaRPr lang="en-US" dirty="0"/>
          </a:p>
        </p:txBody>
      </p:sp>
      <p:sp>
        <p:nvSpPr>
          <p:cNvPr id="24" name="TextBox 23">
            <a:extLst>
              <a:ext uri="{FF2B5EF4-FFF2-40B4-BE49-F238E27FC236}">
                <a16:creationId xmlns:a16="http://schemas.microsoft.com/office/drawing/2014/main" id="{93CBA9D1-632A-460D-10A3-A0A08C8DE113}"/>
              </a:ext>
            </a:extLst>
          </p:cNvPr>
          <p:cNvSpPr txBox="1"/>
          <p:nvPr/>
        </p:nvSpPr>
        <p:spPr>
          <a:xfrm rot="20537914">
            <a:off x="5180428" y="1100352"/>
            <a:ext cx="3097733"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1600" dirty="0"/>
              <a:t>Add uncertainty</a:t>
            </a:r>
            <a:endParaRPr kumimoji="0" lang="en-US" sz="1600" b="1" i="0" u="none" strike="noStrike" cap="none" spc="0" normalizeH="0" baseline="0" dirty="0">
              <a:ln>
                <a:noFill/>
              </a:ln>
              <a:solidFill>
                <a:srgbClr val="245253"/>
              </a:solidFill>
              <a:effectLst/>
              <a:uFillTx/>
              <a:latin typeface="Century Gothic"/>
              <a:ea typeface="Century Gothic"/>
              <a:cs typeface="Century Gothic"/>
              <a:sym typeface="Century Gothic"/>
            </a:endParaRPr>
          </a:p>
        </p:txBody>
      </p:sp>
      <mc:AlternateContent xmlns:mc="http://schemas.openxmlformats.org/markup-compatibility/2006" xmlns:a14="http://schemas.microsoft.com/office/drawing/2010/main">
        <mc:Choice Requires="a14">
          <p:sp>
            <p:nvSpPr>
              <p:cNvPr id="30" name="Rounded Rectangle 29">
                <a:extLst>
                  <a:ext uri="{FF2B5EF4-FFF2-40B4-BE49-F238E27FC236}">
                    <a16:creationId xmlns:a16="http://schemas.microsoft.com/office/drawing/2014/main" id="{2262482A-3E83-5B86-A59F-2E884F01A890}"/>
                  </a:ext>
                </a:extLst>
              </p:cNvPr>
              <p:cNvSpPr/>
              <p:nvPr/>
            </p:nvSpPr>
            <p:spPr>
              <a:xfrm>
                <a:off x="889001" y="1831649"/>
                <a:ext cx="2230567" cy="408620"/>
              </a:xfrm>
              <a:prstGeom prst="roundRect">
                <a:avLst/>
              </a:prstGeom>
              <a:solidFill>
                <a:schemeClr val="accent1">
                  <a:lumMod val="40000"/>
                  <a:lumOff val="60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14:m>
                  <m:oMath xmlns:m="http://schemas.openxmlformats.org/officeDocument/2006/math">
                    <m:sSub>
                      <m:sSubPr>
                        <m:ctrlPr>
                          <a:rPr lang="en-US" sz="1800" i="1">
                            <a:solidFill>
                              <a:srgbClr val="000000"/>
                            </a:solidFill>
                            <a:latin typeface="Cambria Math" panose="02040503050406030204" pitchFamily="18" charset="0"/>
                          </a:rPr>
                        </m:ctrlPr>
                      </m:sSubPr>
                      <m:e>
                        <m:r>
                          <a:rPr lang="en-US" sz="1800" i="1">
                            <a:solidFill>
                              <a:srgbClr val="000000"/>
                            </a:solidFill>
                            <a:latin typeface="Cambria Math" panose="02040503050406030204" pitchFamily="18" charset="0"/>
                          </a:rPr>
                          <m:t>𝒙</m:t>
                        </m:r>
                      </m:e>
                      <m:sub>
                        <m:r>
                          <a:rPr lang="en-US" sz="1800" i="1">
                            <a:solidFill>
                              <a:srgbClr val="000000"/>
                            </a:solidFill>
                            <a:latin typeface="Cambria Math" panose="02040503050406030204" pitchFamily="18" charset="0"/>
                          </a:rPr>
                          <m:t>𝒕</m:t>
                        </m:r>
                      </m:sub>
                    </m:sSub>
                  </m:oMath>
                </a14:m>
                <a:r>
                  <a:rPr kumimoji="0" lang="en-US" sz="1800" i="0" u="none" strike="noStrike" cap="none" spc="0" normalizeH="0" baseline="0" dirty="0">
                    <a:ln>
                      <a:noFill/>
                    </a:ln>
                    <a:solidFill>
                      <a:srgbClr val="000000"/>
                    </a:solidFill>
                    <a:effectLst/>
                    <a:uFillTx/>
                    <a:latin typeface="Century Gothic"/>
                    <a:ea typeface="Century Gothic"/>
                    <a:cs typeface="Century Gothic"/>
                    <a:sym typeface="Century Gothic"/>
                  </a:rPr>
                  <a:t>=</a:t>
                </a:r>
                <a:r>
                  <a:rPr lang="en-US" sz="1800" dirty="0">
                    <a:solidFill>
                      <a:srgbClr val="000000"/>
                    </a:solidFill>
                  </a:rPr>
                  <a:t>p</a:t>
                </a:r>
                <a:r>
                  <a:rPr kumimoji="0" lang="en-US" sz="1800" i="0" u="none" strike="noStrike" cap="none" spc="0" normalizeH="0" baseline="0" dirty="0">
                    <a:ln>
                      <a:noFill/>
                    </a:ln>
                    <a:solidFill>
                      <a:srgbClr val="000000"/>
                    </a:solidFill>
                    <a:effectLst/>
                    <a:uFillTx/>
                    <a:latin typeface="Century Gothic"/>
                    <a:ea typeface="Century Gothic"/>
                    <a:cs typeface="Century Gothic"/>
                    <a:sym typeface="Century Gothic"/>
                  </a:rPr>
                  <a:t>rofiles</a:t>
                </a:r>
              </a:p>
            </p:txBody>
          </p:sp>
        </mc:Choice>
        <mc:Fallback xmlns="">
          <p:sp>
            <p:nvSpPr>
              <p:cNvPr id="30" name="Rounded Rectangle 29">
                <a:extLst>
                  <a:ext uri="{FF2B5EF4-FFF2-40B4-BE49-F238E27FC236}">
                    <a16:creationId xmlns:a16="http://schemas.microsoft.com/office/drawing/2014/main" id="{2262482A-3E83-5B86-A59F-2E884F01A890}"/>
                  </a:ext>
                </a:extLst>
              </p:cNvPr>
              <p:cNvSpPr>
                <a:spLocks noRot="1" noChangeAspect="1" noMove="1" noResize="1" noEditPoints="1" noAdjustHandles="1" noChangeArrowheads="1" noChangeShapeType="1" noTextEdit="1"/>
              </p:cNvSpPr>
              <p:nvPr/>
            </p:nvSpPr>
            <p:spPr>
              <a:xfrm>
                <a:off x="889001" y="1831649"/>
                <a:ext cx="2230567" cy="408620"/>
              </a:xfrm>
              <a:prstGeom prst="roundRect">
                <a:avLst/>
              </a:prstGeom>
              <a:blipFill>
                <a:blip r:embed="rId5"/>
                <a:stretch>
                  <a:fillRect/>
                </a:stretch>
              </a:blipFill>
              <a:ln w="25400" cap="flat">
                <a:solidFill>
                  <a:schemeClr val="accent1"/>
                </a:solidFill>
                <a:prstDash val="solid"/>
                <a:round/>
              </a:ln>
              <a:effectLst>
                <a:outerShdw blurRad="38100" dist="23000" dir="5400000" rotWithShape="0">
                  <a:srgbClr val="000000">
                    <a:alpha val="35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ounded Rectangle 31">
                <a:extLst>
                  <a:ext uri="{FF2B5EF4-FFF2-40B4-BE49-F238E27FC236}">
                    <a16:creationId xmlns:a16="http://schemas.microsoft.com/office/drawing/2014/main" id="{F0A58789-C345-DF98-23C5-98EB996BB180}"/>
                  </a:ext>
                </a:extLst>
              </p:cNvPr>
              <p:cNvSpPr/>
              <p:nvPr/>
            </p:nvSpPr>
            <p:spPr>
              <a:xfrm>
                <a:off x="3518443" y="1823426"/>
                <a:ext cx="2230567" cy="408620"/>
              </a:xfrm>
              <a:prstGeom prst="roundRect">
                <a:avLst/>
              </a:prstGeom>
              <a:solidFill>
                <a:schemeClr val="accent1">
                  <a:lumMod val="40000"/>
                  <a:lumOff val="60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14:m>
                  <m:oMath xmlns:m="http://schemas.openxmlformats.org/officeDocument/2006/math">
                    <m:r>
                      <a:rPr kumimoji="0" lang="en-US" sz="1800" b="0" i="1" u="none" strike="noStrike" cap="none" spc="0" normalizeH="0" baseline="0" smtClean="0">
                        <a:ln>
                          <a:noFill/>
                        </a:ln>
                        <a:solidFill>
                          <a:srgbClr val="000000"/>
                        </a:solidFill>
                        <a:effectLst/>
                        <a:uFillTx/>
                        <a:latin typeface="Cambria Math" panose="02040503050406030204" pitchFamily="18" charset="0"/>
                        <a:ea typeface="Century Gothic"/>
                        <a:cs typeface="Century Gothic"/>
                        <a:sym typeface="Century Gothic"/>
                      </a:rPr>
                      <m:t>𝑢</m:t>
                    </m:r>
                  </m:oMath>
                </a14:m>
                <a:r>
                  <a:rPr kumimoji="0" lang="en-US" sz="1800" b="0" i="0" u="none" strike="noStrike" cap="none" spc="0" normalizeH="0" baseline="0" dirty="0">
                    <a:ln>
                      <a:noFill/>
                    </a:ln>
                    <a:solidFill>
                      <a:srgbClr val="000000"/>
                    </a:solidFill>
                    <a:effectLst/>
                    <a:uFillTx/>
                    <a:latin typeface="Century Gothic"/>
                    <a:ea typeface="Century Gothic"/>
                    <a:cs typeface="Century Gothic"/>
                    <a:sym typeface="Century Gothic"/>
                  </a:rPr>
                  <a:t>=actuators</a:t>
                </a:r>
              </a:p>
            </p:txBody>
          </p:sp>
        </mc:Choice>
        <mc:Fallback xmlns="">
          <p:sp>
            <p:nvSpPr>
              <p:cNvPr id="32" name="Rounded Rectangle 31">
                <a:extLst>
                  <a:ext uri="{FF2B5EF4-FFF2-40B4-BE49-F238E27FC236}">
                    <a16:creationId xmlns:a16="http://schemas.microsoft.com/office/drawing/2014/main" id="{F0A58789-C345-DF98-23C5-98EB996BB180}"/>
                  </a:ext>
                </a:extLst>
              </p:cNvPr>
              <p:cNvSpPr>
                <a:spLocks noRot="1" noChangeAspect="1" noMove="1" noResize="1" noEditPoints="1" noAdjustHandles="1" noChangeArrowheads="1" noChangeShapeType="1" noTextEdit="1"/>
              </p:cNvSpPr>
              <p:nvPr/>
            </p:nvSpPr>
            <p:spPr>
              <a:xfrm>
                <a:off x="3518443" y="1823426"/>
                <a:ext cx="2230567" cy="408620"/>
              </a:xfrm>
              <a:prstGeom prst="roundRect">
                <a:avLst/>
              </a:prstGeom>
              <a:blipFill>
                <a:blip r:embed="rId6"/>
                <a:stretch>
                  <a:fillRect/>
                </a:stretch>
              </a:blipFill>
              <a:ln w="25400" cap="flat">
                <a:solidFill>
                  <a:schemeClr val="accent1"/>
                </a:solidFill>
                <a:prstDash val="solid"/>
                <a:round/>
              </a:ln>
              <a:effectLst>
                <a:outerShdw blurRad="38100" dist="23000" dir="5400000" rotWithShape="0">
                  <a:srgbClr val="000000">
                    <a:alpha val="35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Rounded Rectangle 45">
                <a:extLst>
                  <a:ext uri="{FF2B5EF4-FFF2-40B4-BE49-F238E27FC236}">
                    <a16:creationId xmlns:a16="http://schemas.microsoft.com/office/drawing/2014/main" id="{5C28A2D0-D98F-E882-C8F7-9C6C9859008E}"/>
                  </a:ext>
                </a:extLst>
              </p:cNvPr>
              <p:cNvSpPr/>
              <p:nvPr/>
            </p:nvSpPr>
            <p:spPr>
              <a:xfrm>
                <a:off x="889002" y="4836239"/>
                <a:ext cx="2230566" cy="408620"/>
              </a:xfrm>
              <a:prstGeom prst="roundRect">
                <a:avLst/>
              </a:prstGeom>
              <a:solidFill>
                <a:schemeClr val="accent1">
                  <a:lumMod val="40000"/>
                  <a:lumOff val="60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14:m>
                  <m:oMath xmlns:m="http://schemas.openxmlformats.org/officeDocument/2006/math">
                    <m:sSub>
                      <m:sSubPr>
                        <m:ctrlPr>
                          <a:rPr lang="en-US" sz="1800" i="1">
                            <a:solidFill>
                              <a:srgbClr val="000000"/>
                            </a:solidFill>
                            <a:latin typeface="Cambria Math" panose="02040503050406030204" pitchFamily="18" charset="0"/>
                          </a:rPr>
                        </m:ctrlPr>
                      </m:sSubPr>
                      <m:e>
                        <m:r>
                          <a:rPr lang="en-US" sz="1800" i="1">
                            <a:solidFill>
                              <a:srgbClr val="000000"/>
                            </a:solidFill>
                            <a:latin typeface="Cambria Math" panose="02040503050406030204" pitchFamily="18" charset="0"/>
                          </a:rPr>
                          <m:t>𝒙</m:t>
                        </m:r>
                      </m:e>
                      <m:sub>
                        <m:r>
                          <a:rPr lang="en-US" sz="1800" i="1">
                            <a:solidFill>
                              <a:srgbClr val="000000"/>
                            </a:solidFill>
                            <a:latin typeface="Cambria Math" panose="02040503050406030204" pitchFamily="18" charset="0"/>
                          </a:rPr>
                          <m:t>𝒕</m:t>
                        </m:r>
                        <m:r>
                          <a:rPr lang="en-US" sz="1800" i="1">
                            <a:solidFill>
                              <a:srgbClr val="000000"/>
                            </a:solidFill>
                            <a:latin typeface="Cambria Math" panose="02040503050406030204" pitchFamily="18" charset="0"/>
                          </a:rPr>
                          <m:t>+</m:t>
                        </m:r>
                        <m:r>
                          <a:rPr lang="en-US" sz="1800" i="1">
                            <a:solidFill>
                              <a:srgbClr val="000000"/>
                            </a:solidFill>
                            <a:latin typeface="Cambria Math" panose="02040503050406030204" pitchFamily="18" charset="0"/>
                          </a:rPr>
                          <m:t>𝟏</m:t>
                        </m:r>
                      </m:sub>
                    </m:sSub>
                  </m:oMath>
                </a14:m>
                <a:r>
                  <a:rPr kumimoji="0" lang="en-US" sz="1800" i="0" u="none" strike="noStrike" cap="none" spc="0" normalizeH="0" baseline="0" dirty="0">
                    <a:ln>
                      <a:noFill/>
                    </a:ln>
                    <a:solidFill>
                      <a:srgbClr val="000000"/>
                    </a:solidFill>
                    <a:effectLst/>
                    <a:uFillTx/>
                    <a:latin typeface="Century Gothic"/>
                    <a:ea typeface="Century Gothic"/>
                    <a:cs typeface="Century Gothic"/>
                    <a:sym typeface="Century Gothic"/>
                  </a:rPr>
                  <a:t>=</a:t>
                </a:r>
                <a:r>
                  <a:rPr lang="en-US" sz="1800" dirty="0">
                    <a:solidFill>
                      <a:srgbClr val="000000"/>
                    </a:solidFill>
                  </a:rPr>
                  <a:t>p</a:t>
                </a:r>
                <a:r>
                  <a:rPr kumimoji="0" lang="en-US" sz="1800" i="0" u="none" strike="noStrike" cap="none" spc="0" normalizeH="0" baseline="0" dirty="0">
                    <a:ln>
                      <a:noFill/>
                    </a:ln>
                    <a:solidFill>
                      <a:srgbClr val="000000"/>
                    </a:solidFill>
                    <a:effectLst/>
                    <a:uFillTx/>
                    <a:latin typeface="Century Gothic"/>
                    <a:ea typeface="Century Gothic"/>
                    <a:cs typeface="Century Gothic"/>
                    <a:sym typeface="Century Gothic"/>
                  </a:rPr>
                  <a:t>rofiles</a:t>
                </a:r>
              </a:p>
            </p:txBody>
          </p:sp>
        </mc:Choice>
        <mc:Fallback xmlns="">
          <p:sp>
            <p:nvSpPr>
              <p:cNvPr id="46" name="Rounded Rectangle 45">
                <a:extLst>
                  <a:ext uri="{FF2B5EF4-FFF2-40B4-BE49-F238E27FC236}">
                    <a16:creationId xmlns:a16="http://schemas.microsoft.com/office/drawing/2014/main" id="{5C28A2D0-D98F-E882-C8F7-9C6C9859008E}"/>
                  </a:ext>
                </a:extLst>
              </p:cNvPr>
              <p:cNvSpPr>
                <a:spLocks noRot="1" noChangeAspect="1" noMove="1" noResize="1" noEditPoints="1" noAdjustHandles="1" noChangeArrowheads="1" noChangeShapeType="1" noTextEdit="1"/>
              </p:cNvSpPr>
              <p:nvPr/>
            </p:nvSpPr>
            <p:spPr>
              <a:xfrm>
                <a:off x="889002" y="4836239"/>
                <a:ext cx="2230566" cy="408620"/>
              </a:xfrm>
              <a:prstGeom prst="roundRect">
                <a:avLst/>
              </a:prstGeom>
              <a:blipFill>
                <a:blip r:embed="rId7"/>
                <a:stretch>
                  <a:fillRect/>
                </a:stretch>
              </a:blipFill>
              <a:ln w="25400" cap="flat">
                <a:solidFill>
                  <a:schemeClr val="accent1"/>
                </a:solidFill>
                <a:prstDash val="solid"/>
                <a:round/>
              </a:ln>
              <a:effectLst>
                <a:outerShdw blurRad="38100" dist="23000" dir="5400000" rotWithShape="0">
                  <a:srgbClr val="000000">
                    <a:alpha val="35000"/>
                  </a:srgbClr>
                </a:outerShdw>
              </a:effectLst>
            </p:spPr>
            <p:txBody>
              <a:bodyPr/>
              <a:lstStyle/>
              <a:p>
                <a:r>
                  <a:rPr lang="en-US">
                    <a:noFill/>
                  </a:rPr>
                  <a:t> </a:t>
                </a:r>
              </a:p>
            </p:txBody>
          </p:sp>
        </mc:Fallback>
      </mc:AlternateContent>
      <p:sp>
        <p:nvSpPr>
          <p:cNvPr id="47" name="TextBox 46">
            <a:extLst>
              <a:ext uri="{FF2B5EF4-FFF2-40B4-BE49-F238E27FC236}">
                <a16:creationId xmlns:a16="http://schemas.microsoft.com/office/drawing/2014/main" id="{574547A2-2AD1-0F0B-E92D-30562B63B5B5}"/>
              </a:ext>
            </a:extLst>
          </p:cNvPr>
          <p:cNvSpPr txBox="1"/>
          <p:nvPr/>
        </p:nvSpPr>
        <p:spPr>
          <a:xfrm rot="20568505">
            <a:off x="-205718" y="1250421"/>
            <a:ext cx="3097733"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245253"/>
                </a:solidFill>
                <a:effectLst/>
                <a:uFillTx/>
                <a:latin typeface="Century Gothic"/>
                <a:ea typeface="Century Gothic"/>
                <a:cs typeface="Century Gothic"/>
                <a:sym typeface="Century Gothic"/>
              </a:rPr>
              <a:t>Linear-state-space model</a:t>
            </a:r>
          </a:p>
        </p:txBody>
      </p:sp>
      <p:cxnSp>
        <p:nvCxnSpPr>
          <p:cNvPr id="52" name="Elbow Connector 51">
            <a:extLst>
              <a:ext uri="{FF2B5EF4-FFF2-40B4-BE49-F238E27FC236}">
                <a16:creationId xmlns:a16="http://schemas.microsoft.com/office/drawing/2014/main" id="{AF6BFB8E-F7E1-AE70-714A-45D7499E27B0}"/>
              </a:ext>
            </a:extLst>
          </p:cNvPr>
          <p:cNvCxnSpPr>
            <a:cxnSpLocks/>
            <a:stCxn id="32" idx="2"/>
            <a:endCxn id="53" idx="3"/>
          </p:cNvCxnSpPr>
          <p:nvPr/>
        </p:nvCxnSpPr>
        <p:spPr>
          <a:xfrm rot="5400000">
            <a:off x="3201545" y="2150070"/>
            <a:ext cx="1350206" cy="1514159"/>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3" name="Rounded Rectangle 52">
            <a:extLst>
              <a:ext uri="{FF2B5EF4-FFF2-40B4-BE49-F238E27FC236}">
                <a16:creationId xmlns:a16="http://schemas.microsoft.com/office/drawing/2014/main" id="{88DD554C-1253-4446-B7AA-3B4DABB417B3}"/>
              </a:ext>
            </a:extLst>
          </p:cNvPr>
          <p:cNvSpPr/>
          <p:nvPr/>
        </p:nvSpPr>
        <p:spPr>
          <a:xfrm>
            <a:off x="889002" y="3377942"/>
            <a:ext cx="2230566" cy="408620"/>
          </a:xfrm>
          <a:prstGeom prst="roundRect">
            <a:avLst/>
          </a:prstGeom>
          <a:solidFill>
            <a:schemeClr val="accent1">
              <a:lumMod val="40000"/>
              <a:lumOff val="60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r>
              <a:rPr lang="en-US" sz="1800" b="0" dirty="0">
                <a:solidFill>
                  <a:srgbClr val="000000"/>
                </a:solidFill>
              </a:rPr>
              <a:t>Linear</a:t>
            </a:r>
            <a:endParaRPr kumimoji="0" lang="en-US" sz="1800" b="0" i="0" u="none" strike="noStrike" cap="none" spc="0" normalizeH="0" baseline="0" dirty="0">
              <a:ln>
                <a:noFill/>
              </a:ln>
              <a:solidFill>
                <a:srgbClr val="000000"/>
              </a:solidFill>
              <a:effectLst/>
              <a:uFillTx/>
              <a:latin typeface="Century Gothic"/>
              <a:ea typeface="Century Gothic"/>
              <a:cs typeface="Century Gothic"/>
              <a:sym typeface="Century Gothic"/>
            </a:endParaRPr>
          </a:p>
        </p:txBody>
      </p:sp>
      <p:cxnSp>
        <p:nvCxnSpPr>
          <p:cNvPr id="56" name="Straight Arrow Connector 55">
            <a:extLst>
              <a:ext uri="{FF2B5EF4-FFF2-40B4-BE49-F238E27FC236}">
                <a16:creationId xmlns:a16="http://schemas.microsoft.com/office/drawing/2014/main" id="{53D17871-0C4F-606B-4575-5B6CA350717D}"/>
              </a:ext>
            </a:extLst>
          </p:cNvPr>
          <p:cNvCxnSpPr>
            <a:cxnSpLocks/>
            <a:stCxn id="30" idx="2"/>
            <a:endCxn id="62" idx="0"/>
          </p:cNvCxnSpPr>
          <p:nvPr/>
        </p:nvCxnSpPr>
        <p:spPr>
          <a:xfrm>
            <a:off x="2004285" y="2240269"/>
            <a:ext cx="0" cy="428094"/>
          </a:xfrm>
          <a:prstGeom prst="straightConnector1">
            <a:avLst/>
          </a:prstGeom>
          <a:noFill/>
          <a:ln w="381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57" name="Straight Arrow Connector 56">
            <a:extLst>
              <a:ext uri="{FF2B5EF4-FFF2-40B4-BE49-F238E27FC236}">
                <a16:creationId xmlns:a16="http://schemas.microsoft.com/office/drawing/2014/main" id="{8EF6D57E-342C-B60B-2BB6-A00F221CAAD6}"/>
              </a:ext>
            </a:extLst>
          </p:cNvPr>
          <p:cNvCxnSpPr>
            <a:cxnSpLocks/>
            <a:stCxn id="5123" idx="2"/>
            <a:endCxn id="46" idx="0"/>
          </p:cNvCxnSpPr>
          <p:nvPr/>
        </p:nvCxnSpPr>
        <p:spPr>
          <a:xfrm>
            <a:off x="2004285" y="4450651"/>
            <a:ext cx="0" cy="385588"/>
          </a:xfrm>
          <a:prstGeom prst="straightConnector1">
            <a:avLst/>
          </a:prstGeom>
          <a:noFill/>
          <a:ln w="381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62" name="Rounded Rectangle 61">
            <a:extLst>
              <a:ext uri="{FF2B5EF4-FFF2-40B4-BE49-F238E27FC236}">
                <a16:creationId xmlns:a16="http://schemas.microsoft.com/office/drawing/2014/main" id="{A140BA38-C151-9621-010A-EEF54AE822FC}"/>
              </a:ext>
            </a:extLst>
          </p:cNvPr>
          <p:cNvSpPr/>
          <p:nvPr/>
        </p:nvSpPr>
        <p:spPr>
          <a:xfrm>
            <a:off x="889002" y="2668363"/>
            <a:ext cx="2230566" cy="408620"/>
          </a:xfrm>
          <a:prstGeom prst="roundRect">
            <a:avLst/>
          </a:prstGeom>
          <a:solidFill>
            <a:schemeClr val="accent1">
              <a:lumMod val="40000"/>
              <a:lumOff val="60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r>
              <a:rPr lang="en-US" sz="1800" b="0" dirty="0">
                <a:solidFill>
                  <a:srgbClr val="000000"/>
                </a:solidFill>
              </a:rPr>
              <a:t>Encoder</a:t>
            </a:r>
            <a:endParaRPr kumimoji="0" lang="en-US" sz="1800" b="0" i="0" u="none" strike="noStrike" cap="none" spc="0" normalizeH="0" baseline="0" dirty="0">
              <a:ln>
                <a:noFill/>
              </a:ln>
              <a:solidFill>
                <a:srgbClr val="000000"/>
              </a:solidFill>
              <a:effectLst/>
              <a:uFillTx/>
              <a:latin typeface="Century Gothic"/>
              <a:ea typeface="Century Gothic"/>
              <a:cs typeface="Century Gothic"/>
              <a:sym typeface="Century Gothic"/>
            </a:endParaRPr>
          </a:p>
        </p:txBody>
      </p:sp>
      <p:cxnSp>
        <p:nvCxnSpPr>
          <p:cNvPr id="63" name="Straight Arrow Connector 62">
            <a:extLst>
              <a:ext uri="{FF2B5EF4-FFF2-40B4-BE49-F238E27FC236}">
                <a16:creationId xmlns:a16="http://schemas.microsoft.com/office/drawing/2014/main" id="{B5D7E55D-6659-7FAC-8275-8598EC047321}"/>
              </a:ext>
            </a:extLst>
          </p:cNvPr>
          <p:cNvCxnSpPr>
            <a:cxnSpLocks/>
            <a:stCxn id="62" idx="2"/>
            <a:endCxn id="53" idx="0"/>
          </p:cNvCxnSpPr>
          <p:nvPr/>
        </p:nvCxnSpPr>
        <p:spPr>
          <a:xfrm>
            <a:off x="2004285" y="3076983"/>
            <a:ext cx="0" cy="300959"/>
          </a:xfrm>
          <a:prstGeom prst="straightConnector1">
            <a:avLst/>
          </a:prstGeom>
          <a:noFill/>
          <a:ln w="381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5123" name="Rounded Rectangle 5122">
            <a:extLst>
              <a:ext uri="{FF2B5EF4-FFF2-40B4-BE49-F238E27FC236}">
                <a16:creationId xmlns:a16="http://schemas.microsoft.com/office/drawing/2014/main" id="{FC49989A-B272-9F1D-9477-4DA8E5B56731}"/>
              </a:ext>
            </a:extLst>
          </p:cNvPr>
          <p:cNvSpPr/>
          <p:nvPr/>
        </p:nvSpPr>
        <p:spPr>
          <a:xfrm>
            <a:off x="889002" y="4042031"/>
            <a:ext cx="2230566" cy="408620"/>
          </a:xfrm>
          <a:prstGeom prst="roundRect">
            <a:avLst/>
          </a:prstGeom>
          <a:solidFill>
            <a:schemeClr val="accent1">
              <a:lumMod val="40000"/>
              <a:lumOff val="60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r>
              <a:rPr lang="en-US" sz="1800" b="0" dirty="0">
                <a:solidFill>
                  <a:srgbClr val="000000"/>
                </a:solidFill>
              </a:rPr>
              <a:t>Decoder</a:t>
            </a:r>
            <a:endParaRPr kumimoji="0" lang="en-US" sz="1800" b="0" i="0" u="none" strike="noStrike" cap="none" spc="0" normalizeH="0" baseline="0" dirty="0">
              <a:ln>
                <a:noFill/>
              </a:ln>
              <a:solidFill>
                <a:srgbClr val="000000"/>
              </a:solidFill>
              <a:effectLst/>
              <a:uFillTx/>
              <a:latin typeface="Century Gothic"/>
              <a:ea typeface="Century Gothic"/>
              <a:cs typeface="Century Gothic"/>
              <a:sym typeface="Century Gothic"/>
            </a:endParaRPr>
          </a:p>
        </p:txBody>
      </p:sp>
      <p:cxnSp>
        <p:nvCxnSpPr>
          <p:cNvPr id="5127" name="Straight Arrow Connector 5126">
            <a:extLst>
              <a:ext uri="{FF2B5EF4-FFF2-40B4-BE49-F238E27FC236}">
                <a16:creationId xmlns:a16="http://schemas.microsoft.com/office/drawing/2014/main" id="{E73B5C76-2689-CF50-E998-F0BB8D8DC244}"/>
              </a:ext>
            </a:extLst>
          </p:cNvPr>
          <p:cNvCxnSpPr>
            <a:cxnSpLocks/>
            <a:stCxn id="53" idx="2"/>
            <a:endCxn id="5123" idx="0"/>
          </p:cNvCxnSpPr>
          <p:nvPr/>
        </p:nvCxnSpPr>
        <p:spPr>
          <a:xfrm>
            <a:off x="2004285" y="3786562"/>
            <a:ext cx="0" cy="255469"/>
          </a:xfrm>
          <a:prstGeom prst="straightConnector1">
            <a:avLst/>
          </a:prstGeom>
          <a:noFill/>
          <a:ln w="381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5131" name="TextBox 5130">
            <a:extLst>
              <a:ext uri="{FF2B5EF4-FFF2-40B4-BE49-F238E27FC236}">
                <a16:creationId xmlns:a16="http://schemas.microsoft.com/office/drawing/2014/main" id="{90581FA7-17D5-1C5F-5BCA-54A35B8026C6}"/>
              </a:ext>
            </a:extLst>
          </p:cNvPr>
          <p:cNvSpPr txBox="1"/>
          <p:nvPr/>
        </p:nvSpPr>
        <p:spPr>
          <a:xfrm>
            <a:off x="385821" y="5361884"/>
            <a:ext cx="2230566"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err="1"/>
              <a:t>Farre</a:t>
            </a:r>
            <a:r>
              <a:rPr lang="en-US" dirty="0"/>
              <a:t>, Abbate et al </a:t>
            </a:r>
            <a:r>
              <a:rPr lang="en-US" i="1" dirty="0"/>
              <a:t>in preparation</a:t>
            </a:r>
            <a:endParaRPr lang="en-US" dirty="0"/>
          </a:p>
        </p:txBody>
      </p:sp>
      <mc:AlternateContent xmlns:mc="http://schemas.openxmlformats.org/markup-compatibility/2006" xmlns:a14="http://schemas.microsoft.com/office/drawing/2010/main">
        <mc:Choice Requires="a14">
          <p:sp>
            <p:nvSpPr>
              <p:cNvPr id="5143" name="TextBox 5142">
                <a:extLst>
                  <a:ext uri="{FF2B5EF4-FFF2-40B4-BE49-F238E27FC236}">
                    <a16:creationId xmlns:a16="http://schemas.microsoft.com/office/drawing/2014/main" id="{9E50EAD4-7D08-DDD9-DC76-B8D6B7CE2A13}"/>
                  </a:ext>
                </a:extLst>
              </p:cNvPr>
              <p:cNvSpPr txBox="1"/>
              <p:nvPr/>
            </p:nvSpPr>
            <p:spPr>
              <a:xfrm>
                <a:off x="7653108" y="4930998"/>
                <a:ext cx="4153071" cy="1077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245253"/>
                    </a:solidFill>
                    <a:effectLst/>
                    <a:uFillTx/>
                    <a:sym typeface="Century Gothic"/>
                  </a:rPr>
                  <a:t>Find mapping</a:t>
                </a:r>
                <a:r>
                  <a:rPr kumimoji="0" lang="en-US" sz="3200" b="1" i="0" u="none" strike="noStrike" cap="none" spc="0" normalizeH="0" dirty="0">
                    <a:ln>
                      <a:noFill/>
                    </a:ln>
                    <a:solidFill>
                      <a:srgbClr val="245253"/>
                    </a:solidFill>
                    <a:effectLst/>
                    <a:uFillTx/>
                    <a:sym typeface="Century Gothic"/>
                  </a:rPr>
                  <a:t> </a:t>
                </a:r>
                <a14:m>
                  <m:oMath xmlns:m="http://schemas.openxmlformats.org/officeDocument/2006/math">
                    <m:r>
                      <a:rPr kumimoji="0" lang="en-US" sz="3200" b="1" i="1" u="none" strike="noStrike" cap="none" spc="0" normalizeH="0" smtClean="0">
                        <a:ln>
                          <a:noFill/>
                        </a:ln>
                        <a:solidFill>
                          <a:srgbClr val="245253"/>
                        </a:solidFill>
                        <a:effectLst/>
                        <a:uFillTx/>
                        <a:latin typeface="Cambria Math" panose="02040503050406030204" pitchFamily="18" charset="0"/>
                        <a:sym typeface="Century Gothic"/>
                      </a:rPr>
                      <m:t>𝒇</m:t>
                    </m:r>
                  </m:oMath>
                </a14:m>
                <a:r>
                  <a:rPr kumimoji="0" lang="en-US" sz="3200" b="1" i="0" u="none" strike="noStrike" cap="none" spc="0" normalizeH="0" baseline="0" dirty="0">
                    <a:ln>
                      <a:noFill/>
                    </a:ln>
                    <a:solidFill>
                      <a:srgbClr val="245253"/>
                    </a:solidFill>
                    <a:effectLst/>
                    <a:uFillTx/>
                    <a:sym typeface="Century Gothic"/>
                  </a:rPr>
                  <a:t> </a:t>
                </a:r>
                <a:r>
                  <a:rPr kumimoji="0" lang="en-US" sz="3200" b="1" i="0" u="none" strike="noStrike" cap="none" spc="0" normalizeH="0" baseline="0" dirty="0" err="1">
                    <a:ln>
                      <a:noFill/>
                    </a:ln>
                    <a:solidFill>
                      <a:srgbClr val="245253"/>
                    </a:solidFill>
                    <a:effectLst/>
                    <a:uFillTx/>
                    <a:sym typeface="Century Gothic"/>
                  </a:rPr>
                  <a:t>s.t.</a:t>
                </a:r>
                <a:r>
                  <a:rPr kumimoji="0" lang="en-US" sz="3200" b="1" i="0" u="none" strike="noStrike" cap="none" spc="0" normalizeH="0" baseline="0" dirty="0">
                    <a:ln>
                      <a:noFill/>
                    </a:ln>
                    <a:solidFill>
                      <a:srgbClr val="245253"/>
                    </a:solidFill>
                    <a:effectLst/>
                    <a:uFillTx/>
                    <a:sym typeface="Century Gothic"/>
                  </a:rPr>
                  <a:t> </a:t>
                </a:r>
                <a14:m>
                  <m:oMath xmlns:m="http://schemas.openxmlformats.org/officeDocument/2006/math">
                    <m:sSub>
                      <m:sSubPr>
                        <m:ctrlPr>
                          <a:rPr kumimoji="0" lang="en-US" sz="3200" b="1" i="1" u="none" strike="noStrike" cap="none" spc="0" normalizeH="0" baseline="0" smtClean="0">
                            <a:ln>
                              <a:noFill/>
                            </a:ln>
                            <a:solidFill>
                              <a:srgbClr val="245253"/>
                            </a:solidFill>
                            <a:effectLst/>
                            <a:uFillTx/>
                            <a:latin typeface="Cambria Math" panose="02040503050406030204" pitchFamily="18" charset="0"/>
                            <a:sym typeface="Century Gothic"/>
                          </a:rPr>
                        </m:ctrlPr>
                      </m:sSubPr>
                      <m:e>
                        <m:r>
                          <a:rPr kumimoji="0" lang="en-US" sz="3200" b="1" i="1" u="none" strike="noStrike" cap="none" spc="0" normalizeH="0" baseline="0" smtClean="0">
                            <a:ln>
                              <a:noFill/>
                            </a:ln>
                            <a:solidFill>
                              <a:srgbClr val="245253"/>
                            </a:solidFill>
                            <a:effectLst/>
                            <a:uFillTx/>
                            <a:latin typeface="Cambria Math" panose="02040503050406030204" pitchFamily="18" charset="0"/>
                            <a:sym typeface="Century Gothic"/>
                          </a:rPr>
                          <m:t>𝒙</m:t>
                        </m:r>
                      </m:e>
                      <m:sub>
                        <m:r>
                          <a:rPr kumimoji="0" lang="en-US" sz="3200" b="1" i="1" u="none" strike="noStrike" cap="none" spc="0" normalizeH="0" baseline="0" smtClean="0">
                            <a:ln>
                              <a:noFill/>
                            </a:ln>
                            <a:solidFill>
                              <a:srgbClr val="245253"/>
                            </a:solidFill>
                            <a:effectLst/>
                            <a:uFillTx/>
                            <a:latin typeface="Cambria Math" panose="02040503050406030204" pitchFamily="18" charset="0"/>
                            <a:sym typeface="Century Gothic"/>
                          </a:rPr>
                          <m:t>𝒕</m:t>
                        </m:r>
                        <m:r>
                          <a:rPr kumimoji="0" lang="en-US" sz="3200" b="1" i="1" u="none" strike="noStrike" cap="none" spc="0" normalizeH="0" baseline="0" smtClean="0">
                            <a:ln>
                              <a:noFill/>
                            </a:ln>
                            <a:solidFill>
                              <a:srgbClr val="245253"/>
                            </a:solidFill>
                            <a:effectLst/>
                            <a:uFillTx/>
                            <a:latin typeface="Cambria Math" panose="02040503050406030204" pitchFamily="18" charset="0"/>
                            <a:sym typeface="Century Gothic"/>
                          </a:rPr>
                          <m:t>+</m:t>
                        </m:r>
                        <m:r>
                          <a:rPr kumimoji="0" lang="en-US" sz="3200" b="1" i="1" u="none" strike="noStrike" cap="none" spc="0" normalizeH="0" baseline="0" smtClean="0">
                            <a:ln>
                              <a:noFill/>
                            </a:ln>
                            <a:solidFill>
                              <a:srgbClr val="245253"/>
                            </a:solidFill>
                            <a:effectLst/>
                            <a:uFillTx/>
                            <a:latin typeface="Cambria Math" panose="02040503050406030204" pitchFamily="18" charset="0"/>
                            <a:sym typeface="Century Gothic"/>
                          </a:rPr>
                          <m:t>𝟏</m:t>
                        </m:r>
                      </m:sub>
                    </m:sSub>
                    <m:r>
                      <a:rPr kumimoji="0" lang="en-US" sz="3200" b="1" i="1" u="none" strike="noStrike" cap="none" spc="0" normalizeH="0" baseline="0" smtClean="0">
                        <a:ln>
                          <a:noFill/>
                        </a:ln>
                        <a:solidFill>
                          <a:srgbClr val="245253"/>
                        </a:solidFill>
                        <a:effectLst/>
                        <a:uFillTx/>
                        <a:latin typeface="Cambria Math" panose="02040503050406030204" pitchFamily="18" charset="0"/>
                        <a:sym typeface="Century Gothic"/>
                      </a:rPr>
                      <m:t>=</m:t>
                    </m:r>
                    <m:r>
                      <a:rPr kumimoji="0" lang="en-US" sz="3200" b="1" i="1" u="none" strike="noStrike" cap="none" spc="0" normalizeH="0" baseline="0" smtClean="0">
                        <a:ln>
                          <a:noFill/>
                        </a:ln>
                        <a:solidFill>
                          <a:srgbClr val="245253"/>
                        </a:solidFill>
                        <a:effectLst/>
                        <a:uFillTx/>
                        <a:latin typeface="Cambria Math" panose="02040503050406030204" pitchFamily="18" charset="0"/>
                        <a:sym typeface="Century Gothic"/>
                      </a:rPr>
                      <m:t>𝒇</m:t>
                    </m:r>
                    <m:r>
                      <a:rPr kumimoji="0" lang="en-US" sz="3200" b="1" i="1" u="none" strike="noStrike" cap="none" spc="0" normalizeH="0" baseline="0" smtClean="0">
                        <a:ln>
                          <a:noFill/>
                        </a:ln>
                        <a:solidFill>
                          <a:srgbClr val="245253"/>
                        </a:solidFill>
                        <a:effectLst/>
                        <a:uFillTx/>
                        <a:latin typeface="Cambria Math" panose="02040503050406030204" pitchFamily="18" charset="0"/>
                        <a:sym typeface="Century Gothic"/>
                      </a:rPr>
                      <m:t>(</m:t>
                    </m:r>
                    <m:sSub>
                      <m:sSubPr>
                        <m:ctrlPr>
                          <a:rPr kumimoji="0" lang="en-US" sz="3200" b="1" i="1" u="none" strike="noStrike" cap="none" spc="0" normalizeH="0" baseline="0" smtClean="0">
                            <a:ln>
                              <a:noFill/>
                            </a:ln>
                            <a:solidFill>
                              <a:srgbClr val="245253"/>
                            </a:solidFill>
                            <a:effectLst/>
                            <a:uFillTx/>
                            <a:latin typeface="Cambria Math" panose="02040503050406030204" pitchFamily="18" charset="0"/>
                            <a:sym typeface="Century Gothic"/>
                          </a:rPr>
                        </m:ctrlPr>
                      </m:sSubPr>
                      <m:e>
                        <m:r>
                          <a:rPr kumimoji="0" lang="en-US" sz="3200" b="1" i="1" u="none" strike="noStrike" cap="none" spc="0" normalizeH="0" baseline="0" smtClean="0">
                            <a:ln>
                              <a:noFill/>
                            </a:ln>
                            <a:solidFill>
                              <a:srgbClr val="245253"/>
                            </a:solidFill>
                            <a:effectLst/>
                            <a:uFillTx/>
                            <a:latin typeface="Cambria Math" panose="02040503050406030204" pitchFamily="18" charset="0"/>
                            <a:sym typeface="Century Gothic"/>
                          </a:rPr>
                          <m:t>𝒙</m:t>
                        </m:r>
                      </m:e>
                      <m:sub>
                        <m:r>
                          <a:rPr kumimoji="0" lang="en-US" sz="3200" b="1" i="1" u="none" strike="noStrike" cap="none" spc="0" normalizeH="0" baseline="0" smtClean="0">
                            <a:ln>
                              <a:noFill/>
                            </a:ln>
                            <a:solidFill>
                              <a:srgbClr val="245253"/>
                            </a:solidFill>
                            <a:effectLst/>
                            <a:uFillTx/>
                            <a:latin typeface="Cambria Math" panose="02040503050406030204" pitchFamily="18" charset="0"/>
                            <a:sym typeface="Century Gothic"/>
                          </a:rPr>
                          <m:t>𝒕</m:t>
                        </m:r>
                      </m:sub>
                    </m:sSub>
                    <m:r>
                      <a:rPr kumimoji="0" lang="en-US" sz="3200" b="1" i="1" u="none" strike="noStrike" cap="none" spc="0" normalizeH="0" baseline="0" smtClean="0">
                        <a:ln>
                          <a:noFill/>
                        </a:ln>
                        <a:solidFill>
                          <a:srgbClr val="245253"/>
                        </a:solidFill>
                        <a:effectLst/>
                        <a:uFillTx/>
                        <a:latin typeface="Cambria Math" panose="02040503050406030204" pitchFamily="18" charset="0"/>
                        <a:sym typeface="Century Gothic"/>
                      </a:rPr>
                      <m:t>, </m:t>
                    </m:r>
                    <m:sSub>
                      <m:sSubPr>
                        <m:ctrlPr>
                          <a:rPr kumimoji="0" lang="en-US" sz="3200" b="1" i="1" u="none" strike="noStrike" cap="none" spc="0" normalizeH="0" baseline="0" smtClean="0">
                            <a:ln>
                              <a:noFill/>
                            </a:ln>
                            <a:solidFill>
                              <a:srgbClr val="245253"/>
                            </a:solidFill>
                            <a:effectLst/>
                            <a:uFillTx/>
                            <a:latin typeface="Cambria Math" panose="02040503050406030204" pitchFamily="18" charset="0"/>
                            <a:sym typeface="Century Gothic"/>
                          </a:rPr>
                        </m:ctrlPr>
                      </m:sSubPr>
                      <m:e>
                        <m:r>
                          <a:rPr kumimoji="0" lang="en-US" sz="3200" b="1" i="1" u="none" strike="noStrike" cap="none" spc="0" normalizeH="0" baseline="0" smtClean="0">
                            <a:ln>
                              <a:noFill/>
                            </a:ln>
                            <a:solidFill>
                              <a:srgbClr val="245253"/>
                            </a:solidFill>
                            <a:effectLst/>
                            <a:uFillTx/>
                            <a:latin typeface="Cambria Math" panose="02040503050406030204" pitchFamily="18" charset="0"/>
                            <a:sym typeface="Century Gothic"/>
                          </a:rPr>
                          <m:t>𝒖</m:t>
                        </m:r>
                      </m:e>
                      <m:sub>
                        <m:r>
                          <a:rPr kumimoji="0" lang="en-US" sz="3200" b="1" i="1" u="none" strike="noStrike" cap="none" spc="0" normalizeH="0" baseline="0" smtClean="0">
                            <a:ln>
                              <a:noFill/>
                            </a:ln>
                            <a:solidFill>
                              <a:srgbClr val="245253"/>
                            </a:solidFill>
                            <a:effectLst/>
                            <a:uFillTx/>
                            <a:latin typeface="Cambria Math" panose="02040503050406030204" pitchFamily="18" charset="0"/>
                            <a:sym typeface="Century Gothic"/>
                          </a:rPr>
                          <m:t>𝒕</m:t>
                        </m:r>
                      </m:sub>
                    </m:sSub>
                    <m:r>
                      <a:rPr kumimoji="0" lang="en-US" sz="3200" b="1" i="1" u="none" strike="noStrike" cap="none" spc="0" normalizeH="0" baseline="0" smtClean="0">
                        <a:ln>
                          <a:noFill/>
                        </a:ln>
                        <a:solidFill>
                          <a:srgbClr val="245253"/>
                        </a:solidFill>
                        <a:effectLst/>
                        <a:uFillTx/>
                        <a:latin typeface="Cambria Math" panose="02040503050406030204" pitchFamily="18" charset="0"/>
                        <a:sym typeface="Century Gothic"/>
                      </a:rPr>
                      <m:t>,</m:t>
                    </m:r>
                    <m:sSub>
                      <m:sSubPr>
                        <m:ctrlPr>
                          <a:rPr kumimoji="0" lang="en-US" sz="3200" b="1" i="1" u="none" strike="noStrike" cap="none" spc="0" normalizeH="0" baseline="0" smtClean="0">
                            <a:ln>
                              <a:noFill/>
                            </a:ln>
                            <a:solidFill>
                              <a:srgbClr val="245253"/>
                            </a:solidFill>
                            <a:effectLst/>
                            <a:uFillTx/>
                            <a:latin typeface="Cambria Math" panose="02040503050406030204" pitchFamily="18" charset="0"/>
                            <a:sym typeface="Century Gothic"/>
                          </a:rPr>
                        </m:ctrlPr>
                      </m:sSubPr>
                      <m:e>
                        <m:r>
                          <a:rPr kumimoji="0" lang="en-US" sz="3200" b="1" i="1" u="none" strike="noStrike" cap="none" spc="0" normalizeH="0" baseline="0" smtClean="0">
                            <a:ln>
                              <a:noFill/>
                            </a:ln>
                            <a:solidFill>
                              <a:srgbClr val="245253"/>
                            </a:solidFill>
                            <a:effectLst/>
                            <a:uFillTx/>
                            <a:latin typeface="Cambria Math" panose="02040503050406030204" pitchFamily="18" charset="0"/>
                            <a:sym typeface="Century Gothic"/>
                          </a:rPr>
                          <m:t>𝒖</m:t>
                        </m:r>
                      </m:e>
                      <m:sub>
                        <m:r>
                          <a:rPr kumimoji="0" lang="en-US" sz="3200" b="1" i="1" u="none" strike="noStrike" cap="none" spc="0" normalizeH="0" baseline="0" smtClean="0">
                            <a:ln>
                              <a:noFill/>
                            </a:ln>
                            <a:solidFill>
                              <a:srgbClr val="245253"/>
                            </a:solidFill>
                            <a:effectLst/>
                            <a:uFillTx/>
                            <a:latin typeface="Cambria Math" panose="02040503050406030204" pitchFamily="18" charset="0"/>
                            <a:sym typeface="Century Gothic"/>
                          </a:rPr>
                          <m:t>𝒕</m:t>
                        </m:r>
                        <m:r>
                          <a:rPr kumimoji="0" lang="en-US" sz="3200" b="1" i="1" u="none" strike="noStrike" cap="none" spc="0" normalizeH="0" baseline="0" smtClean="0">
                            <a:ln>
                              <a:noFill/>
                            </a:ln>
                            <a:solidFill>
                              <a:srgbClr val="245253"/>
                            </a:solidFill>
                            <a:effectLst/>
                            <a:uFillTx/>
                            <a:latin typeface="Cambria Math" panose="02040503050406030204" pitchFamily="18" charset="0"/>
                            <a:sym typeface="Century Gothic"/>
                          </a:rPr>
                          <m:t>+</m:t>
                        </m:r>
                        <m:r>
                          <a:rPr kumimoji="0" lang="en-US" sz="3200" b="1" i="1" u="none" strike="noStrike" cap="none" spc="0" normalizeH="0" baseline="0" smtClean="0">
                            <a:ln>
                              <a:noFill/>
                            </a:ln>
                            <a:solidFill>
                              <a:srgbClr val="245253"/>
                            </a:solidFill>
                            <a:effectLst/>
                            <a:uFillTx/>
                            <a:latin typeface="Cambria Math" panose="02040503050406030204" pitchFamily="18" charset="0"/>
                            <a:sym typeface="Century Gothic"/>
                          </a:rPr>
                          <m:t>𝟏</m:t>
                        </m:r>
                      </m:sub>
                    </m:sSub>
                    <m:r>
                      <a:rPr kumimoji="0" lang="en-US" sz="3200" b="1" i="1" u="none" strike="noStrike" cap="none" spc="0" normalizeH="0" baseline="0" smtClean="0">
                        <a:ln>
                          <a:noFill/>
                        </a:ln>
                        <a:solidFill>
                          <a:srgbClr val="245253"/>
                        </a:solidFill>
                        <a:effectLst/>
                        <a:uFillTx/>
                        <a:latin typeface="Cambria Math" panose="02040503050406030204" pitchFamily="18" charset="0"/>
                        <a:sym typeface="Century Gothic"/>
                      </a:rPr>
                      <m:t>)</m:t>
                    </m:r>
                  </m:oMath>
                </a14:m>
                <a:endParaRPr kumimoji="0" lang="en-US" sz="3200" b="1" i="0" u="none" strike="noStrike" cap="none" spc="0" normalizeH="0" baseline="0" dirty="0">
                  <a:ln>
                    <a:noFill/>
                  </a:ln>
                  <a:solidFill>
                    <a:srgbClr val="245253"/>
                  </a:solidFill>
                  <a:effectLst/>
                  <a:uFillTx/>
                  <a:sym typeface="Century Gothic"/>
                </a:endParaRPr>
              </a:p>
            </p:txBody>
          </p:sp>
        </mc:Choice>
        <mc:Fallback xmlns="">
          <p:sp>
            <p:nvSpPr>
              <p:cNvPr id="5143" name="TextBox 5142">
                <a:extLst>
                  <a:ext uri="{FF2B5EF4-FFF2-40B4-BE49-F238E27FC236}">
                    <a16:creationId xmlns:a16="http://schemas.microsoft.com/office/drawing/2014/main" id="{9E50EAD4-7D08-DDD9-DC76-B8D6B7CE2A13}"/>
                  </a:ext>
                </a:extLst>
              </p:cNvPr>
              <p:cNvSpPr txBox="1">
                <a:spLocks noRot="1" noChangeAspect="1" noMove="1" noResize="1" noEditPoints="1" noAdjustHandles="1" noChangeArrowheads="1" noChangeShapeType="1" noTextEdit="1"/>
              </p:cNvSpPr>
              <p:nvPr/>
            </p:nvSpPr>
            <p:spPr>
              <a:xfrm>
                <a:off x="7653108" y="4930998"/>
                <a:ext cx="4153071" cy="1077216"/>
              </a:xfrm>
              <a:prstGeom prst="rect">
                <a:avLst/>
              </a:prstGeom>
              <a:blipFill>
                <a:blip r:embed="rId7"/>
                <a:stretch>
                  <a:fillRect l="-610" t="-6977" r="-610" b="-12791"/>
                </a:stretch>
              </a:blipFill>
              <a:ln w="12700" cap="flat">
                <a:noFill/>
                <a:miter lim="400000"/>
              </a:ln>
              <a:effectLst/>
            </p:spPr>
            <p:txBody>
              <a:bodyPr/>
              <a:lstStyle/>
              <a:p>
                <a:r>
                  <a:rPr lang="en-US">
                    <a:noFill/>
                  </a:rPr>
                  <a:t> </a:t>
                </a:r>
              </a:p>
            </p:txBody>
          </p:sp>
        </mc:Fallback>
      </mc:AlternateContent>
    </p:spTree>
    <p:extLst>
      <p:ext uri="{BB962C8B-B14F-4D97-AF65-F5344CB8AC3E}">
        <p14:creationId xmlns:p14="http://schemas.microsoft.com/office/powerpoint/2010/main" val="3523511580"/>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4" descr="Packing a punch">
            <a:extLst>
              <a:ext uri="{FF2B5EF4-FFF2-40B4-BE49-F238E27FC236}">
                <a16:creationId xmlns:a16="http://schemas.microsoft.com/office/drawing/2014/main" id="{3F412759-165A-86DE-B76C-6406DB29E48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7154"/>
          <a:stretch/>
        </p:blipFill>
        <p:spPr bwMode="auto">
          <a:xfrm rot="5400000">
            <a:off x="7416593" y="2739966"/>
            <a:ext cx="1173963" cy="255203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95C7672-0B48-1BB9-91DA-5549C9916D01}"/>
              </a:ext>
            </a:extLst>
          </p:cNvPr>
          <p:cNvSpPr>
            <a:spLocks noGrp="1"/>
          </p:cNvSpPr>
          <p:nvPr>
            <p:ph type="title"/>
          </p:nvPr>
        </p:nvSpPr>
        <p:spPr/>
        <p:txBody>
          <a:bodyPr/>
          <a:lstStyle/>
          <a:p>
            <a:r>
              <a:rPr lang="en-US" dirty="0"/>
              <a:t>Tokamak actuators (the knobs operators turn)</a:t>
            </a:r>
          </a:p>
        </p:txBody>
      </p:sp>
      <p:sp>
        <p:nvSpPr>
          <p:cNvPr id="4" name="Slide Number Placeholder 3">
            <a:extLst>
              <a:ext uri="{FF2B5EF4-FFF2-40B4-BE49-F238E27FC236}">
                <a16:creationId xmlns:a16="http://schemas.microsoft.com/office/drawing/2014/main" id="{C37D0F92-0247-5270-E852-D17C59DD3C95}"/>
              </a:ext>
            </a:extLst>
          </p:cNvPr>
          <p:cNvSpPr>
            <a:spLocks noGrp="1"/>
          </p:cNvSpPr>
          <p:nvPr>
            <p:ph type="sldNum" sz="quarter" idx="2"/>
          </p:nvPr>
        </p:nvSpPr>
        <p:spPr/>
        <p:txBody>
          <a:bodyPr/>
          <a:lstStyle/>
          <a:p>
            <a:fld id="{86CB4B4D-7CA3-9044-876B-883B54F8677D}" type="slidenum">
              <a:rPr lang="en-US" smtClean="0"/>
              <a:t>28</a:t>
            </a:fld>
            <a:endParaRPr lang="en-US" dirty="0"/>
          </a:p>
        </p:txBody>
      </p:sp>
      <p:pic>
        <p:nvPicPr>
          <p:cNvPr id="5" name="Picture 4">
            <a:extLst>
              <a:ext uri="{FF2B5EF4-FFF2-40B4-BE49-F238E27FC236}">
                <a16:creationId xmlns:a16="http://schemas.microsoft.com/office/drawing/2014/main" id="{C0A53CC6-56C5-E808-57BF-637B462CF707}"/>
              </a:ext>
            </a:extLst>
          </p:cNvPr>
          <p:cNvPicPr>
            <a:picLocks noChangeAspect="1"/>
          </p:cNvPicPr>
          <p:nvPr/>
        </p:nvPicPr>
        <p:blipFill>
          <a:blip r:embed="rId4"/>
          <a:stretch>
            <a:fillRect/>
          </a:stretch>
        </p:blipFill>
        <p:spPr>
          <a:xfrm>
            <a:off x="6475224" y="1649779"/>
            <a:ext cx="3056702" cy="1714546"/>
          </a:xfrm>
          <a:prstGeom prst="rect">
            <a:avLst/>
          </a:prstGeom>
        </p:spPr>
      </p:pic>
      <p:pic>
        <p:nvPicPr>
          <p:cNvPr id="7" name="Picture 2" descr="Research, Design, and Development Needed to Realise a Neutral Beam  Injection System for a Fusion Reactor | IntechOpen">
            <a:extLst>
              <a:ext uri="{FF2B5EF4-FFF2-40B4-BE49-F238E27FC236}">
                <a16:creationId xmlns:a16="http://schemas.microsoft.com/office/drawing/2014/main" id="{4D5947E7-93A2-AA64-8622-FF46F21A7C7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669" t="1828" r="-8612" b="-1828"/>
          <a:stretch/>
        </p:blipFill>
        <p:spPr bwMode="auto">
          <a:xfrm>
            <a:off x="6654526" y="4976444"/>
            <a:ext cx="3167474" cy="12719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Whirlpool 1.7 cu. ft. Over the Range Microwave in Stainless Steel with  Electronic Touch Controls WMH31017HS - The Home Depot">
            <a:extLst>
              <a:ext uri="{FF2B5EF4-FFF2-40B4-BE49-F238E27FC236}">
                <a16:creationId xmlns:a16="http://schemas.microsoft.com/office/drawing/2014/main" id="{3BDDE6D1-E2AC-D00C-856A-24DAB5849B3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94" t="22105" r="1637" b="21229"/>
          <a:stretch/>
        </p:blipFill>
        <p:spPr bwMode="auto">
          <a:xfrm>
            <a:off x="1257221" y="1798827"/>
            <a:ext cx="1580748" cy="921864"/>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6EE00EF5-0BBC-1EDD-5D01-4733ECF45111}"/>
              </a:ext>
            </a:extLst>
          </p:cNvPr>
          <p:cNvCxnSpPr>
            <a:cxnSpLocks/>
          </p:cNvCxnSpPr>
          <p:nvPr/>
        </p:nvCxnSpPr>
        <p:spPr>
          <a:xfrm>
            <a:off x="3933022" y="2222521"/>
            <a:ext cx="209218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9206A1F-1569-F7BD-3FF2-B7AA344C1A7D}"/>
              </a:ext>
            </a:extLst>
          </p:cNvPr>
          <p:cNvCxnSpPr>
            <a:cxnSpLocks/>
          </p:cNvCxnSpPr>
          <p:nvPr/>
        </p:nvCxnSpPr>
        <p:spPr>
          <a:xfrm>
            <a:off x="3933022" y="5668469"/>
            <a:ext cx="209218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6" descr="HOMEMAXS 1 Set Double-layer Food Steamer Food Steaming Tool Stainless Steel  Steaming Pot - Walmart.com">
            <a:extLst>
              <a:ext uri="{FF2B5EF4-FFF2-40B4-BE49-F238E27FC236}">
                <a16:creationId xmlns:a16="http://schemas.microsoft.com/office/drawing/2014/main" id="{2E237636-6E57-C8E5-5969-DB95728FE0C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22835" y="5072191"/>
            <a:ext cx="1649521" cy="164952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23362F9-7C27-06E5-D0E6-8A05DBBAF7FE}"/>
              </a:ext>
            </a:extLst>
          </p:cNvPr>
          <p:cNvSpPr txBox="1"/>
          <p:nvPr/>
        </p:nvSpPr>
        <p:spPr>
          <a:xfrm>
            <a:off x="2991333" y="986772"/>
            <a:ext cx="3975566" cy="461665"/>
          </a:xfrm>
          <a:prstGeom prst="rect">
            <a:avLst/>
          </a:prstGeom>
          <a:noFill/>
        </p:spPr>
        <p:txBody>
          <a:bodyPr wrap="square" rtlCol="0">
            <a:spAutoFit/>
          </a:bodyPr>
          <a:lstStyle/>
          <a:p>
            <a:pPr algn="ctr"/>
            <a:r>
              <a:rPr lang="en-US" sz="2400" dirty="0"/>
              <a:t>Power: 1kW </a:t>
            </a:r>
            <a:r>
              <a:rPr lang="en-US" sz="2400" dirty="0">
                <a:sym typeface="Wingdings" pitchFamily="2" charset="2"/>
              </a:rPr>
              <a:t> 1,000kW</a:t>
            </a:r>
            <a:endParaRPr lang="en-US" sz="2400" dirty="0"/>
          </a:p>
        </p:txBody>
      </p:sp>
      <p:sp>
        <p:nvSpPr>
          <p:cNvPr id="14" name="TextBox 13">
            <a:extLst>
              <a:ext uri="{FF2B5EF4-FFF2-40B4-BE49-F238E27FC236}">
                <a16:creationId xmlns:a16="http://schemas.microsoft.com/office/drawing/2014/main" id="{9E332245-FC3A-C00F-8DCB-A6107DF89E1B}"/>
              </a:ext>
            </a:extLst>
          </p:cNvPr>
          <p:cNvSpPr txBox="1"/>
          <p:nvPr/>
        </p:nvSpPr>
        <p:spPr>
          <a:xfrm>
            <a:off x="677902" y="2648291"/>
            <a:ext cx="2739389" cy="369332"/>
          </a:xfrm>
          <a:prstGeom prst="rect">
            <a:avLst/>
          </a:prstGeom>
          <a:noFill/>
        </p:spPr>
        <p:txBody>
          <a:bodyPr wrap="square" rtlCol="0">
            <a:spAutoFit/>
          </a:bodyPr>
          <a:lstStyle/>
          <a:p>
            <a:r>
              <a:rPr lang="en-US" sz="1800" dirty="0"/>
              <a:t>1. Add microwaves</a:t>
            </a:r>
          </a:p>
        </p:txBody>
      </p:sp>
      <p:sp>
        <p:nvSpPr>
          <p:cNvPr id="15" name="TextBox 14">
            <a:extLst>
              <a:ext uri="{FF2B5EF4-FFF2-40B4-BE49-F238E27FC236}">
                <a16:creationId xmlns:a16="http://schemas.microsoft.com/office/drawing/2014/main" id="{A389C701-B5F9-E3A6-2AE9-3C3B0387012D}"/>
              </a:ext>
            </a:extLst>
          </p:cNvPr>
          <p:cNvSpPr txBox="1"/>
          <p:nvPr/>
        </p:nvSpPr>
        <p:spPr>
          <a:xfrm>
            <a:off x="102879" y="6377909"/>
            <a:ext cx="3881382" cy="369332"/>
          </a:xfrm>
          <a:prstGeom prst="rect">
            <a:avLst/>
          </a:prstGeom>
          <a:noFill/>
        </p:spPr>
        <p:txBody>
          <a:bodyPr wrap="square" rtlCol="0">
            <a:spAutoFit/>
          </a:bodyPr>
          <a:lstStyle/>
          <a:p>
            <a:r>
              <a:rPr lang="en-US" sz="1800" dirty="0"/>
              <a:t>3. Add hot particles</a:t>
            </a:r>
          </a:p>
        </p:txBody>
      </p:sp>
      <p:sp>
        <p:nvSpPr>
          <p:cNvPr id="16" name="TextBox 15">
            <a:extLst>
              <a:ext uri="{FF2B5EF4-FFF2-40B4-BE49-F238E27FC236}">
                <a16:creationId xmlns:a16="http://schemas.microsoft.com/office/drawing/2014/main" id="{5C37ADB7-5F49-D67F-C15D-2337B72A4C6B}"/>
              </a:ext>
            </a:extLst>
          </p:cNvPr>
          <p:cNvSpPr txBox="1"/>
          <p:nvPr/>
        </p:nvSpPr>
        <p:spPr>
          <a:xfrm>
            <a:off x="250106" y="4736799"/>
            <a:ext cx="3707707" cy="369332"/>
          </a:xfrm>
          <a:prstGeom prst="rect">
            <a:avLst/>
          </a:prstGeom>
          <a:noFill/>
        </p:spPr>
        <p:txBody>
          <a:bodyPr wrap="square" rtlCol="0">
            <a:spAutoFit/>
          </a:bodyPr>
          <a:lstStyle/>
          <a:p>
            <a:r>
              <a:rPr lang="en-US" sz="1800" dirty="0"/>
              <a:t>2.</a:t>
            </a:r>
            <a:r>
              <a:rPr lang="en-US" sz="1800" dirty="0">
                <a:sym typeface="Wingdings" pitchFamily="2" charset="2"/>
              </a:rPr>
              <a:t> Apply electrical current</a:t>
            </a:r>
            <a:endParaRPr lang="en-US" sz="1800" dirty="0"/>
          </a:p>
        </p:txBody>
      </p:sp>
      <p:cxnSp>
        <p:nvCxnSpPr>
          <p:cNvPr id="19" name="Straight Arrow Connector 18">
            <a:extLst>
              <a:ext uri="{FF2B5EF4-FFF2-40B4-BE49-F238E27FC236}">
                <a16:creationId xmlns:a16="http://schemas.microsoft.com/office/drawing/2014/main" id="{FFBE6367-5C6E-8EEC-C99A-74534E058DE9}"/>
              </a:ext>
            </a:extLst>
          </p:cNvPr>
          <p:cNvCxnSpPr>
            <a:cxnSpLocks/>
          </p:cNvCxnSpPr>
          <p:nvPr/>
        </p:nvCxnSpPr>
        <p:spPr>
          <a:xfrm>
            <a:off x="3933022" y="3899268"/>
            <a:ext cx="209218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4C902EB0-DF96-C8BA-B315-AD768B2A0B5A}"/>
              </a:ext>
            </a:extLst>
          </p:cNvPr>
          <p:cNvSpPr txBox="1"/>
          <p:nvPr/>
        </p:nvSpPr>
        <p:spPr>
          <a:xfrm>
            <a:off x="9722361" y="2126702"/>
            <a:ext cx="2263992" cy="646331"/>
          </a:xfrm>
          <a:prstGeom prst="rect">
            <a:avLst/>
          </a:prstGeom>
          <a:noFill/>
        </p:spPr>
        <p:txBody>
          <a:bodyPr wrap="square" rtlCol="0">
            <a:spAutoFit/>
          </a:bodyPr>
          <a:lstStyle/>
          <a:p>
            <a:pPr algn="l"/>
            <a:r>
              <a:rPr lang="en-US" sz="1800" dirty="0"/>
              <a:t>Electron Cyclotron Heating (ECH)</a:t>
            </a:r>
          </a:p>
        </p:txBody>
      </p:sp>
      <p:sp>
        <p:nvSpPr>
          <p:cNvPr id="58" name="TextBox 57">
            <a:extLst>
              <a:ext uri="{FF2B5EF4-FFF2-40B4-BE49-F238E27FC236}">
                <a16:creationId xmlns:a16="http://schemas.microsoft.com/office/drawing/2014/main" id="{4BB43FF8-411A-DA75-B286-E15F37449999}"/>
              </a:ext>
            </a:extLst>
          </p:cNvPr>
          <p:cNvSpPr txBox="1"/>
          <p:nvPr/>
        </p:nvSpPr>
        <p:spPr>
          <a:xfrm>
            <a:off x="9722361" y="3801053"/>
            <a:ext cx="2263992" cy="369332"/>
          </a:xfrm>
          <a:prstGeom prst="rect">
            <a:avLst/>
          </a:prstGeom>
          <a:noFill/>
        </p:spPr>
        <p:txBody>
          <a:bodyPr wrap="square" rtlCol="0">
            <a:spAutoFit/>
          </a:bodyPr>
          <a:lstStyle/>
          <a:p>
            <a:pPr algn="l"/>
            <a:r>
              <a:rPr lang="en-US" sz="1800" dirty="0"/>
              <a:t>Ohmic transformer</a:t>
            </a:r>
          </a:p>
        </p:txBody>
      </p:sp>
      <p:sp>
        <p:nvSpPr>
          <p:cNvPr id="59" name="TextBox 58">
            <a:extLst>
              <a:ext uri="{FF2B5EF4-FFF2-40B4-BE49-F238E27FC236}">
                <a16:creationId xmlns:a16="http://schemas.microsoft.com/office/drawing/2014/main" id="{537E0FE8-2EDA-DB4A-38BE-3A3CBC3E532F}"/>
              </a:ext>
            </a:extLst>
          </p:cNvPr>
          <p:cNvSpPr txBox="1"/>
          <p:nvPr/>
        </p:nvSpPr>
        <p:spPr>
          <a:xfrm>
            <a:off x="9722361" y="5345303"/>
            <a:ext cx="2263992" cy="369332"/>
          </a:xfrm>
          <a:prstGeom prst="rect">
            <a:avLst/>
          </a:prstGeom>
          <a:noFill/>
        </p:spPr>
        <p:txBody>
          <a:bodyPr wrap="square" rtlCol="0">
            <a:spAutoFit/>
          </a:bodyPr>
          <a:lstStyle/>
          <a:p>
            <a:pPr algn="l"/>
            <a:r>
              <a:rPr lang="en-US" sz="1800" dirty="0"/>
              <a:t>Neutral Beams</a:t>
            </a:r>
          </a:p>
        </p:txBody>
      </p:sp>
      <p:pic>
        <p:nvPicPr>
          <p:cNvPr id="9218" name="Picture 2" descr="Oven Heating Element Replacement (Our How-To Guide)">
            <a:extLst>
              <a:ext uri="{FF2B5EF4-FFF2-40B4-BE49-F238E27FC236}">
                <a16:creationId xmlns:a16="http://schemas.microsoft.com/office/drawing/2014/main" id="{EB5140E4-FDB9-D5DC-CCBD-3466F009543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1264" y="3158881"/>
            <a:ext cx="2739389" cy="1627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1672447"/>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25710C-49BE-317C-B022-60D181FDA6E0}"/>
              </a:ext>
            </a:extLst>
          </p:cNvPr>
          <p:cNvSpPr>
            <a:spLocks noGrp="1"/>
          </p:cNvSpPr>
          <p:nvPr>
            <p:ph type="title"/>
          </p:nvPr>
        </p:nvSpPr>
        <p:spPr>
          <a:xfrm>
            <a:off x="345688" y="197620"/>
            <a:ext cx="11500623" cy="492991"/>
          </a:xfrm>
        </p:spPr>
        <p:txBody>
          <a:bodyPr>
            <a:normAutofit/>
          </a:bodyPr>
          <a:lstStyle/>
          <a:p>
            <a:pPr marL="0" indent="0">
              <a:buNone/>
            </a:pPr>
            <a:r>
              <a:rPr lang="en-US" dirty="0"/>
              <a:t>“Linear latent space” approach to leverage full Model-Predictive Control</a:t>
            </a:r>
          </a:p>
        </p:txBody>
      </p:sp>
      <p:sp>
        <p:nvSpPr>
          <p:cNvPr id="4" name="Slide Number Placeholder 3">
            <a:extLst>
              <a:ext uri="{FF2B5EF4-FFF2-40B4-BE49-F238E27FC236}">
                <a16:creationId xmlns:a16="http://schemas.microsoft.com/office/drawing/2014/main" id="{0E9BEEBC-3B03-2101-6601-B5690072540E}"/>
              </a:ext>
            </a:extLst>
          </p:cNvPr>
          <p:cNvSpPr>
            <a:spLocks noGrp="1"/>
          </p:cNvSpPr>
          <p:nvPr>
            <p:ph type="sldNum" sz="quarter" idx="2"/>
          </p:nvPr>
        </p:nvSpPr>
        <p:spPr/>
        <p:txBody>
          <a:bodyPr/>
          <a:lstStyle/>
          <a:p>
            <a:fld id="{86CB4B4D-7CA3-9044-876B-883B54F8677D}" type="slidenum">
              <a:rPr lang="en-US" smtClean="0"/>
              <a:t>29</a:t>
            </a:fld>
            <a:endParaRPr lang="en-US" dirty="0"/>
          </a:p>
        </p:txBody>
      </p:sp>
      <mc:AlternateContent xmlns:mc="http://schemas.openxmlformats.org/markup-compatibility/2006" xmlns:a14="http://schemas.microsoft.com/office/drawing/2010/main">
        <mc:Choice Requires="a14">
          <p:sp>
            <p:nvSpPr>
              <p:cNvPr id="5" name="Rounded Rectangle 4">
                <a:extLst>
                  <a:ext uri="{FF2B5EF4-FFF2-40B4-BE49-F238E27FC236}">
                    <a16:creationId xmlns:a16="http://schemas.microsoft.com/office/drawing/2014/main" id="{D0F7318B-2BAA-DF6C-0823-5B8BF937585C}"/>
                  </a:ext>
                </a:extLst>
              </p:cNvPr>
              <p:cNvSpPr/>
              <p:nvPr/>
            </p:nvSpPr>
            <p:spPr>
              <a:xfrm>
                <a:off x="900153" y="1262937"/>
                <a:ext cx="2230567" cy="408620"/>
              </a:xfrm>
              <a:prstGeom prst="roundRect">
                <a:avLst/>
              </a:prstGeom>
              <a:solidFill>
                <a:schemeClr val="accent1">
                  <a:lumMod val="40000"/>
                  <a:lumOff val="60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14:m>
                  <m:oMath xmlns:m="http://schemas.openxmlformats.org/officeDocument/2006/math">
                    <m:r>
                      <a:rPr kumimoji="0" lang="en-US" sz="1800" b="1" i="1" u="none" strike="noStrike" cap="none" spc="0" normalizeH="0" baseline="0" smtClean="0">
                        <a:ln>
                          <a:noFill/>
                        </a:ln>
                        <a:solidFill>
                          <a:srgbClr val="000000"/>
                        </a:solidFill>
                        <a:effectLst/>
                        <a:uFillTx/>
                        <a:latin typeface="Cambria Math" panose="02040503050406030204" pitchFamily="18" charset="0"/>
                        <a:ea typeface="Century Gothic"/>
                        <a:cs typeface="Century Gothic"/>
                        <a:sym typeface="Century Gothic"/>
                      </a:rPr>
                      <m:t>𝒙</m:t>
                    </m:r>
                  </m:oMath>
                </a14:m>
                <a:r>
                  <a:rPr kumimoji="0" lang="en-US" sz="1800" i="0" u="none" strike="noStrike" cap="none" spc="0" normalizeH="0" baseline="0" dirty="0">
                    <a:ln>
                      <a:noFill/>
                    </a:ln>
                    <a:solidFill>
                      <a:srgbClr val="000000"/>
                    </a:solidFill>
                    <a:effectLst/>
                    <a:uFillTx/>
                    <a:latin typeface="Century Gothic"/>
                    <a:ea typeface="Century Gothic"/>
                    <a:cs typeface="Century Gothic"/>
                    <a:sym typeface="Century Gothic"/>
                  </a:rPr>
                  <a:t>=</a:t>
                </a:r>
                <a:r>
                  <a:rPr lang="en-US" sz="1800" dirty="0">
                    <a:solidFill>
                      <a:srgbClr val="000000"/>
                    </a:solidFill>
                  </a:rPr>
                  <a:t>p</a:t>
                </a:r>
                <a:r>
                  <a:rPr kumimoji="0" lang="en-US" sz="1800" i="0" u="none" strike="noStrike" cap="none" spc="0" normalizeH="0" baseline="0" dirty="0">
                    <a:ln>
                      <a:noFill/>
                    </a:ln>
                    <a:solidFill>
                      <a:srgbClr val="000000"/>
                    </a:solidFill>
                    <a:effectLst/>
                    <a:uFillTx/>
                    <a:latin typeface="Century Gothic"/>
                    <a:ea typeface="Century Gothic"/>
                    <a:cs typeface="Century Gothic"/>
                    <a:sym typeface="Century Gothic"/>
                  </a:rPr>
                  <a:t>rofiles</a:t>
                </a:r>
              </a:p>
            </p:txBody>
          </p:sp>
        </mc:Choice>
        <mc:Fallback xmlns="">
          <p:sp>
            <p:nvSpPr>
              <p:cNvPr id="5" name="Rounded Rectangle 4">
                <a:extLst>
                  <a:ext uri="{FF2B5EF4-FFF2-40B4-BE49-F238E27FC236}">
                    <a16:creationId xmlns:a16="http://schemas.microsoft.com/office/drawing/2014/main" id="{D0F7318B-2BAA-DF6C-0823-5B8BF937585C}"/>
                  </a:ext>
                </a:extLst>
              </p:cNvPr>
              <p:cNvSpPr>
                <a:spLocks noRot="1" noChangeAspect="1" noMove="1" noResize="1" noEditPoints="1" noAdjustHandles="1" noChangeArrowheads="1" noChangeShapeType="1" noTextEdit="1"/>
              </p:cNvSpPr>
              <p:nvPr/>
            </p:nvSpPr>
            <p:spPr>
              <a:xfrm>
                <a:off x="900153" y="1262937"/>
                <a:ext cx="2230567" cy="408620"/>
              </a:xfrm>
              <a:prstGeom prst="roundRect">
                <a:avLst/>
              </a:prstGeom>
              <a:blipFill>
                <a:blip r:embed="rId2"/>
                <a:stretch>
                  <a:fillRect/>
                </a:stretch>
              </a:blipFill>
              <a:ln w="25400" cap="flat">
                <a:solidFill>
                  <a:schemeClr val="accent1"/>
                </a:solidFill>
                <a:prstDash val="solid"/>
                <a:round/>
              </a:ln>
              <a:effectLst>
                <a:outerShdw blurRad="38100" dist="23000" dir="5400000" rotWithShape="0">
                  <a:srgbClr val="000000">
                    <a:alpha val="35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ounded Rectangle 5">
                <a:extLst>
                  <a:ext uri="{FF2B5EF4-FFF2-40B4-BE49-F238E27FC236}">
                    <a16:creationId xmlns:a16="http://schemas.microsoft.com/office/drawing/2014/main" id="{97E363F0-77DF-1443-4BE3-98D28E3D0175}"/>
                  </a:ext>
                </a:extLst>
              </p:cNvPr>
              <p:cNvSpPr/>
              <p:nvPr/>
            </p:nvSpPr>
            <p:spPr>
              <a:xfrm>
                <a:off x="3529595" y="1254714"/>
                <a:ext cx="2230567" cy="408620"/>
              </a:xfrm>
              <a:prstGeom prst="roundRect">
                <a:avLst/>
              </a:prstGeom>
              <a:solidFill>
                <a:schemeClr val="accent1">
                  <a:lumMod val="40000"/>
                  <a:lumOff val="60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14:m>
                  <m:oMath xmlns:m="http://schemas.openxmlformats.org/officeDocument/2006/math">
                    <m:r>
                      <a:rPr kumimoji="0" lang="en-US" sz="1800" b="0" i="1" u="none" strike="noStrike" cap="none" spc="0" normalizeH="0" baseline="0" smtClean="0">
                        <a:ln>
                          <a:noFill/>
                        </a:ln>
                        <a:solidFill>
                          <a:srgbClr val="000000"/>
                        </a:solidFill>
                        <a:effectLst/>
                        <a:uFillTx/>
                        <a:latin typeface="Cambria Math" panose="02040503050406030204" pitchFamily="18" charset="0"/>
                        <a:ea typeface="Century Gothic"/>
                        <a:cs typeface="Century Gothic"/>
                        <a:sym typeface="Century Gothic"/>
                      </a:rPr>
                      <m:t>𝑢</m:t>
                    </m:r>
                  </m:oMath>
                </a14:m>
                <a:r>
                  <a:rPr kumimoji="0" lang="en-US" sz="1800" b="0" i="0" u="none" strike="noStrike" cap="none" spc="0" normalizeH="0" baseline="0" dirty="0">
                    <a:ln>
                      <a:noFill/>
                    </a:ln>
                    <a:solidFill>
                      <a:srgbClr val="000000"/>
                    </a:solidFill>
                    <a:effectLst/>
                    <a:uFillTx/>
                    <a:latin typeface="Century Gothic"/>
                    <a:ea typeface="Century Gothic"/>
                    <a:cs typeface="Century Gothic"/>
                    <a:sym typeface="Century Gothic"/>
                  </a:rPr>
                  <a:t>=actuators</a:t>
                </a:r>
              </a:p>
            </p:txBody>
          </p:sp>
        </mc:Choice>
        <mc:Fallback xmlns="">
          <p:sp>
            <p:nvSpPr>
              <p:cNvPr id="6" name="Rounded Rectangle 5">
                <a:extLst>
                  <a:ext uri="{FF2B5EF4-FFF2-40B4-BE49-F238E27FC236}">
                    <a16:creationId xmlns:a16="http://schemas.microsoft.com/office/drawing/2014/main" id="{97E363F0-77DF-1443-4BE3-98D28E3D0175}"/>
                  </a:ext>
                </a:extLst>
              </p:cNvPr>
              <p:cNvSpPr>
                <a:spLocks noRot="1" noChangeAspect="1" noMove="1" noResize="1" noEditPoints="1" noAdjustHandles="1" noChangeArrowheads="1" noChangeShapeType="1" noTextEdit="1"/>
              </p:cNvSpPr>
              <p:nvPr/>
            </p:nvSpPr>
            <p:spPr>
              <a:xfrm>
                <a:off x="3529595" y="1254714"/>
                <a:ext cx="2230567" cy="408620"/>
              </a:xfrm>
              <a:prstGeom prst="roundRect">
                <a:avLst/>
              </a:prstGeom>
              <a:blipFill>
                <a:blip r:embed="rId3"/>
                <a:stretch>
                  <a:fillRect/>
                </a:stretch>
              </a:blipFill>
              <a:ln w="25400" cap="flat">
                <a:solidFill>
                  <a:schemeClr val="accent1"/>
                </a:solidFill>
                <a:prstDash val="solid"/>
                <a:round/>
              </a:ln>
              <a:effectLst>
                <a:outerShdw blurRad="38100" dist="23000" dir="5400000" rotWithShape="0">
                  <a:srgbClr val="000000">
                    <a:alpha val="35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ounded Rectangle 6">
                <a:extLst>
                  <a:ext uri="{FF2B5EF4-FFF2-40B4-BE49-F238E27FC236}">
                    <a16:creationId xmlns:a16="http://schemas.microsoft.com/office/drawing/2014/main" id="{46B27B45-19C0-4003-BABB-F556B0575A60}"/>
                  </a:ext>
                </a:extLst>
              </p:cNvPr>
              <p:cNvSpPr/>
              <p:nvPr/>
            </p:nvSpPr>
            <p:spPr>
              <a:xfrm>
                <a:off x="900154" y="4267527"/>
                <a:ext cx="2230566" cy="408620"/>
              </a:xfrm>
              <a:prstGeom prst="roundRect">
                <a:avLst/>
              </a:prstGeom>
              <a:solidFill>
                <a:schemeClr val="accent1">
                  <a:lumMod val="40000"/>
                  <a:lumOff val="60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14:m>
                  <m:oMath xmlns:m="http://schemas.openxmlformats.org/officeDocument/2006/math">
                    <m:r>
                      <a:rPr kumimoji="0" lang="en-US" sz="1800" b="1" i="1" u="none" strike="noStrike" cap="none" spc="0" normalizeH="0" baseline="0" smtClean="0">
                        <a:ln>
                          <a:noFill/>
                        </a:ln>
                        <a:solidFill>
                          <a:srgbClr val="000000"/>
                        </a:solidFill>
                        <a:effectLst/>
                        <a:uFillTx/>
                        <a:latin typeface="Cambria Math" panose="02040503050406030204" pitchFamily="18" charset="0"/>
                        <a:ea typeface="Century Gothic"/>
                        <a:cs typeface="Century Gothic"/>
                        <a:sym typeface="Century Gothic"/>
                      </a:rPr>
                      <m:t>𝒙</m:t>
                    </m:r>
                  </m:oMath>
                </a14:m>
                <a:r>
                  <a:rPr kumimoji="0" lang="en-US" sz="1800" i="0" u="none" strike="noStrike" cap="none" spc="0" normalizeH="0" baseline="0" dirty="0">
                    <a:ln>
                      <a:noFill/>
                    </a:ln>
                    <a:solidFill>
                      <a:srgbClr val="000000"/>
                    </a:solidFill>
                    <a:effectLst/>
                    <a:uFillTx/>
                    <a:latin typeface="Century Gothic"/>
                    <a:ea typeface="Century Gothic"/>
                    <a:cs typeface="Century Gothic"/>
                    <a:sym typeface="Century Gothic"/>
                  </a:rPr>
                  <a:t>=</a:t>
                </a:r>
                <a:r>
                  <a:rPr lang="en-US" sz="1800" dirty="0">
                    <a:solidFill>
                      <a:srgbClr val="000000"/>
                    </a:solidFill>
                  </a:rPr>
                  <a:t>p</a:t>
                </a:r>
                <a:r>
                  <a:rPr kumimoji="0" lang="en-US" sz="1800" i="0" u="none" strike="noStrike" cap="none" spc="0" normalizeH="0" baseline="0" dirty="0">
                    <a:ln>
                      <a:noFill/>
                    </a:ln>
                    <a:solidFill>
                      <a:srgbClr val="000000"/>
                    </a:solidFill>
                    <a:effectLst/>
                    <a:uFillTx/>
                    <a:latin typeface="Century Gothic"/>
                    <a:ea typeface="Century Gothic"/>
                    <a:cs typeface="Century Gothic"/>
                    <a:sym typeface="Century Gothic"/>
                  </a:rPr>
                  <a:t>rofiles</a:t>
                </a:r>
              </a:p>
            </p:txBody>
          </p:sp>
        </mc:Choice>
        <mc:Fallback xmlns="">
          <p:sp>
            <p:nvSpPr>
              <p:cNvPr id="7" name="Rounded Rectangle 6">
                <a:extLst>
                  <a:ext uri="{FF2B5EF4-FFF2-40B4-BE49-F238E27FC236}">
                    <a16:creationId xmlns:a16="http://schemas.microsoft.com/office/drawing/2014/main" id="{46B27B45-19C0-4003-BABB-F556B0575A60}"/>
                  </a:ext>
                </a:extLst>
              </p:cNvPr>
              <p:cNvSpPr>
                <a:spLocks noRot="1" noChangeAspect="1" noMove="1" noResize="1" noEditPoints="1" noAdjustHandles="1" noChangeArrowheads="1" noChangeShapeType="1" noTextEdit="1"/>
              </p:cNvSpPr>
              <p:nvPr/>
            </p:nvSpPr>
            <p:spPr>
              <a:xfrm>
                <a:off x="900154" y="4267527"/>
                <a:ext cx="2230566" cy="408620"/>
              </a:xfrm>
              <a:prstGeom prst="roundRect">
                <a:avLst/>
              </a:prstGeom>
              <a:blipFill>
                <a:blip r:embed="rId4"/>
                <a:stretch>
                  <a:fillRect/>
                </a:stretch>
              </a:blipFill>
              <a:ln w="25400" cap="flat">
                <a:solidFill>
                  <a:schemeClr val="accent1"/>
                </a:solidFill>
                <a:prstDash val="solid"/>
                <a:round/>
              </a:ln>
              <a:effectLst>
                <a:outerShdw blurRad="38100" dist="23000" dir="5400000" rotWithShape="0">
                  <a:srgbClr val="000000">
                    <a:alpha val="35000"/>
                  </a:srgbClr>
                </a:outerShdw>
              </a:effectLst>
            </p:spPr>
            <p:txBody>
              <a:bodyPr/>
              <a:lstStyle/>
              <a:p>
                <a:r>
                  <a:rPr lang="en-US">
                    <a:noFill/>
                  </a:rPr>
                  <a:t> </a:t>
                </a:r>
              </a:p>
            </p:txBody>
          </p:sp>
        </mc:Fallback>
      </mc:AlternateContent>
      <p:cxnSp>
        <p:nvCxnSpPr>
          <p:cNvPr id="8" name="Elbow Connector 7">
            <a:extLst>
              <a:ext uri="{FF2B5EF4-FFF2-40B4-BE49-F238E27FC236}">
                <a16:creationId xmlns:a16="http://schemas.microsoft.com/office/drawing/2014/main" id="{F30DF170-4F74-1EED-9858-5FFFDCDC54D7}"/>
              </a:ext>
            </a:extLst>
          </p:cNvPr>
          <p:cNvCxnSpPr>
            <a:cxnSpLocks/>
            <a:stCxn id="6" idx="2"/>
            <a:endCxn id="9" idx="3"/>
          </p:cNvCxnSpPr>
          <p:nvPr/>
        </p:nvCxnSpPr>
        <p:spPr>
          <a:xfrm rot="5400000">
            <a:off x="3212697" y="1581358"/>
            <a:ext cx="1350206" cy="1514159"/>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Rounded Rectangle 8">
            <a:extLst>
              <a:ext uri="{FF2B5EF4-FFF2-40B4-BE49-F238E27FC236}">
                <a16:creationId xmlns:a16="http://schemas.microsoft.com/office/drawing/2014/main" id="{037D844E-29D2-F9FE-773F-10031421F5BA}"/>
              </a:ext>
            </a:extLst>
          </p:cNvPr>
          <p:cNvSpPr/>
          <p:nvPr/>
        </p:nvSpPr>
        <p:spPr>
          <a:xfrm>
            <a:off x="900154" y="2809230"/>
            <a:ext cx="2230566" cy="408620"/>
          </a:xfrm>
          <a:prstGeom prst="roundRect">
            <a:avLst/>
          </a:prstGeom>
          <a:solidFill>
            <a:schemeClr val="accent1">
              <a:lumMod val="40000"/>
              <a:lumOff val="60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r>
              <a:rPr lang="en-US" sz="1800" b="0" dirty="0">
                <a:solidFill>
                  <a:srgbClr val="000000"/>
                </a:solidFill>
              </a:rPr>
              <a:t>Linear</a:t>
            </a:r>
            <a:endParaRPr kumimoji="0" lang="en-US" sz="1800" b="0" i="0" u="none" strike="noStrike" cap="none" spc="0" normalizeH="0" baseline="0" dirty="0">
              <a:ln>
                <a:noFill/>
              </a:ln>
              <a:solidFill>
                <a:srgbClr val="000000"/>
              </a:solidFill>
              <a:effectLst/>
              <a:uFillTx/>
              <a:latin typeface="Century Gothic"/>
              <a:ea typeface="Century Gothic"/>
              <a:cs typeface="Century Gothic"/>
              <a:sym typeface="Century Gothic"/>
            </a:endParaRPr>
          </a:p>
        </p:txBody>
      </p:sp>
      <p:cxnSp>
        <p:nvCxnSpPr>
          <p:cNvPr id="10" name="Straight Arrow Connector 9">
            <a:extLst>
              <a:ext uri="{FF2B5EF4-FFF2-40B4-BE49-F238E27FC236}">
                <a16:creationId xmlns:a16="http://schemas.microsoft.com/office/drawing/2014/main" id="{6D876379-9870-81A4-BBBD-127C726083DB}"/>
              </a:ext>
            </a:extLst>
          </p:cNvPr>
          <p:cNvCxnSpPr>
            <a:cxnSpLocks/>
            <a:stCxn id="5" idx="2"/>
            <a:endCxn id="12" idx="0"/>
          </p:cNvCxnSpPr>
          <p:nvPr/>
        </p:nvCxnSpPr>
        <p:spPr>
          <a:xfrm>
            <a:off x="2015437" y="1671557"/>
            <a:ext cx="0" cy="428094"/>
          </a:xfrm>
          <a:prstGeom prst="straightConnector1">
            <a:avLst/>
          </a:prstGeom>
          <a:noFill/>
          <a:ln w="381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1" name="Straight Arrow Connector 10">
            <a:extLst>
              <a:ext uri="{FF2B5EF4-FFF2-40B4-BE49-F238E27FC236}">
                <a16:creationId xmlns:a16="http://schemas.microsoft.com/office/drawing/2014/main" id="{6A788D56-D5B3-2514-C4C1-8745CBFA7289}"/>
              </a:ext>
            </a:extLst>
          </p:cNvPr>
          <p:cNvCxnSpPr>
            <a:cxnSpLocks/>
            <a:stCxn id="14" idx="2"/>
            <a:endCxn id="7" idx="0"/>
          </p:cNvCxnSpPr>
          <p:nvPr/>
        </p:nvCxnSpPr>
        <p:spPr>
          <a:xfrm>
            <a:off x="2015437" y="3881939"/>
            <a:ext cx="0" cy="385588"/>
          </a:xfrm>
          <a:prstGeom prst="straightConnector1">
            <a:avLst/>
          </a:prstGeom>
          <a:noFill/>
          <a:ln w="381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2" name="Rounded Rectangle 11">
            <a:extLst>
              <a:ext uri="{FF2B5EF4-FFF2-40B4-BE49-F238E27FC236}">
                <a16:creationId xmlns:a16="http://schemas.microsoft.com/office/drawing/2014/main" id="{20C4E3F6-070D-AA80-B704-9430FCCFE4DC}"/>
              </a:ext>
            </a:extLst>
          </p:cNvPr>
          <p:cNvSpPr/>
          <p:nvPr/>
        </p:nvSpPr>
        <p:spPr>
          <a:xfrm>
            <a:off x="900154" y="2099651"/>
            <a:ext cx="2230566" cy="408620"/>
          </a:xfrm>
          <a:prstGeom prst="roundRect">
            <a:avLst/>
          </a:prstGeom>
          <a:solidFill>
            <a:schemeClr val="accent1">
              <a:lumMod val="40000"/>
              <a:lumOff val="60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r>
              <a:rPr lang="en-US" sz="1800" b="0" dirty="0">
                <a:solidFill>
                  <a:srgbClr val="000000"/>
                </a:solidFill>
              </a:rPr>
              <a:t>Encoder</a:t>
            </a:r>
            <a:endParaRPr kumimoji="0" lang="en-US" sz="1800" b="0" i="0" u="none" strike="noStrike" cap="none" spc="0" normalizeH="0" baseline="0" dirty="0">
              <a:ln>
                <a:noFill/>
              </a:ln>
              <a:solidFill>
                <a:srgbClr val="000000"/>
              </a:solidFill>
              <a:effectLst/>
              <a:uFillTx/>
              <a:latin typeface="Century Gothic"/>
              <a:ea typeface="Century Gothic"/>
              <a:cs typeface="Century Gothic"/>
              <a:sym typeface="Century Gothic"/>
            </a:endParaRPr>
          </a:p>
        </p:txBody>
      </p:sp>
      <p:cxnSp>
        <p:nvCxnSpPr>
          <p:cNvPr id="13" name="Straight Arrow Connector 12">
            <a:extLst>
              <a:ext uri="{FF2B5EF4-FFF2-40B4-BE49-F238E27FC236}">
                <a16:creationId xmlns:a16="http://schemas.microsoft.com/office/drawing/2014/main" id="{C7B4A99F-F53C-8FAD-2F4F-29D3EA8BECF8}"/>
              </a:ext>
            </a:extLst>
          </p:cNvPr>
          <p:cNvCxnSpPr>
            <a:cxnSpLocks/>
            <a:stCxn id="12" idx="2"/>
            <a:endCxn id="9" idx="0"/>
          </p:cNvCxnSpPr>
          <p:nvPr/>
        </p:nvCxnSpPr>
        <p:spPr>
          <a:xfrm>
            <a:off x="2015437" y="2508271"/>
            <a:ext cx="0" cy="300959"/>
          </a:xfrm>
          <a:prstGeom prst="straightConnector1">
            <a:avLst/>
          </a:prstGeom>
          <a:noFill/>
          <a:ln w="381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4" name="Rounded Rectangle 13">
            <a:extLst>
              <a:ext uri="{FF2B5EF4-FFF2-40B4-BE49-F238E27FC236}">
                <a16:creationId xmlns:a16="http://schemas.microsoft.com/office/drawing/2014/main" id="{BF4012A2-03E8-7679-0830-E65A5561DAB5}"/>
              </a:ext>
            </a:extLst>
          </p:cNvPr>
          <p:cNvSpPr/>
          <p:nvPr/>
        </p:nvSpPr>
        <p:spPr>
          <a:xfrm>
            <a:off x="900154" y="3473319"/>
            <a:ext cx="2230566" cy="408620"/>
          </a:xfrm>
          <a:prstGeom prst="roundRect">
            <a:avLst/>
          </a:prstGeom>
          <a:solidFill>
            <a:schemeClr val="accent1">
              <a:lumMod val="40000"/>
              <a:lumOff val="60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r>
              <a:rPr lang="en-US" sz="1800" b="0" dirty="0">
                <a:solidFill>
                  <a:srgbClr val="000000"/>
                </a:solidFill>
              </a:rPr>
              <a:t>Decoder</a:t>
            </a:r>
            <a:endParaRPr kumimoji="0" lang="en-US" sz="1800" b="0" i="0" u="none" strike="noStrike" cap="none" spc="0" normalizeH="0" baseline="0" dirty="0">
              <a:ln>
                <a:noFill/>
              </a:ln>
              <a:solidFill>
                <a:srgbClr val="000000"/>
              </a:solidFill>
              <a:effectLst/>
              <a:uFillTx/>
              <a:latin typeface="Century Gothic"/>
              <a:ea typeface="Century Gothic"/>
              <a:cs typeface="Century Gothic"/>
              <a:sym typeface="Century Gothic"/>
            </a:endParaRPr>
          </a:p>
        </p:txBody>
      </p:sp>
      <p:cxnSp>
        <p:nvCxnSpPr>
          <p:cNvPr id="15" name="Straight Arrow Connector 14">
            <a:extLst>
              <a:ext uri="{FF2B5EF4-FFF2-40B4-BE49-F238E27FC236}">
                <a16:creationId xmlns:a16="http://schemas.microsoft.com/office/drawing/2014/main" id="{FB0852D8-5CAA-6BC8-4396-4F62683C7CE2}"/>
              </a:ext>
            </a:extLst>
          </p:cNvPr>
          <p:cNvCxnSpPr>
            <a:cxnSpLocks/>
            <a:stCxn id="9" idx="2"/>
            <a:endCxn id="14" idx="0"/>
          </p:cNvCxnSpPr>
          <p:nvPr/>
        </p:nvCxnSpPr>
        <p:spPr>
          <a:xfrm>
            <a:off x="2015437" y="3217850"/>
            <a:ext cx="0" cy="255469"/>
          </a:xfrm>
          <a:prstGeom prst="straightConnector1">
            <a:avLst/>
          </a:prstGeom>
          <a:noFill/>
          <a:ln w="381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13E58ED-39E8-897A-2DB2-9FB19DE223DD}"/>
                  </a:ext>
                </a:extLst>
              </p:cNvPr>
              <p:cNvSpPr txBox="1"/>
              <p:nvPr/>
            </p:nvSpPr>
            <p:spPr>
              <a:xfrm>
                <a:off x="5523418" y="1062222"/>
                <a:ext cx="6196514" cy="31840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r>
                        <a:rPr kumimoji="0" lang="en-US" sz="2000" b="1" i="1" u="none" strike="noStrike" cap="none" spc="0" normalizeH="0" baseline="0" smtClean="0">
                          <a:ln>
                            <a:noFill/>
                          </a:ln>
                          <a:solidFill>
                            <a:srgbClr val="245253"/>
                          </a:solidFill>
                          <a:effectLst/>
                          <a:uFillTx/>
                          <a:latin typeface="Cambria Math" panose="02040503050406030204" pitchFamily="18" charset="0"/>
                          <a:sym typeface="Century Gothic"/>
                        </a:rPr>
                        <m:t>𝒛</m:t>
                      </m:r>
                      <m:r>
                        <a:rPr kumimoji="0" lang="en-US" sz="2000" b="1" i="1" u="none" strike="noStrike" cap="none" spc="0" normalizeH="0" baseline="0" smtClean="0">
                          <a:ln>
                            <a:noFill/>
                          </a:ln>
                          <a:solidFill>
                            <a:srgbClr val="245253"/>
                          </a:solidFill>
                          <a:effectLst/>
                          <a:uFillTx/>
                          <a:latin typeface="Cambria Math" panose="02040503050406030204" pitchFamily="18" charset="0"/>
                          <a:sym typeface="Century Gothic"/>
                        </a:rPr>
                        <m:t>=</m:t>
                      </m:r>
                      <m:r>
                        <a:rPr kumimoji="0" lang="en-US" sz="2000" b="1" i="1" u="none" strike="noStrike" cap="none" spc="0" normalizeH="0" baseline="0" smtClean="0">
                          <a:ln>
                            <a:noFill/>
                          </a:ln>
                          <a:solidFill>
                            <a:srgbClr val="245253"/>
                          </a:solidFill>
                          <a:effectLst/>
                          <a:uFillTx/>
                          <a:latin typeface="Cambria Math" panose="02040503050406030204" pitchFamily="18" charset="0"/>
                          <a:sym typeface="Century Gothic"/>
                        </a:rPr>
                        <m:t>𝒇</m:t>
                      </m:r>
                      <m:d>
                        <m:dPr>
                          <m:ctrlPr>
                            <a:rPr kumimoji="0" lang="en-US" sz="2000" b="1" i="1" u="none" strike="noStrike" cap="none" spc="0" normalizeH="0" baseline="0" smtClean="0">
                              <a:ln>
                                <a:noFill/>
                              </a:ln>
                              <a:solidFill>
                                <a:srgbClr val="245253"/>
                              </a:solidFill>
                              <a:effectLst/>
                              <a:uFillTx/>
                              <a:latin typeface="Cambria Math" panose="02040503050406030204" pitchFamily="18" charset="0"/>
                              <a:sym typeface="Century Gothic"/>
                            </a:rPr>
                          </m:ctrlPr>
                        </m:dPr>
                        <m:e>
                          <m:r>
                            <a:rPr kumimoji="0" lang="en-US" sz="2000" b="1" i="1" u="none" strike="noStrike" cap="none" spc="0" normalizeH="0" baseline="0" smtClean="0">
                              <a:ln>
                                <a:noFill/>
                              </a:ln>
                              <a:solidFill>
                                <a:srgbClr val="245253"/>
                              </a:solidFill>
                              <a:effectLst/>
                              <a:uFillTx/>
                              <a:latin typeface="Cambria Math" panose="02040503050406030204" pitchFamily="18" charset="0"/>
                              <a:sym typeface="Century Gothic"/>
                            </a:rPr>
                            <m:t>𝒙</m:t>
                          </m:r>
                        </m:e>
                      </m:d>
                    </m:oMath>
                  </m:oMathPara>
                </a14:m>
                <a:endParaRPr kumimoji="0" lang="en-US" sz="2000" b="1" i="0" u="none" strike="noStrike" cap="none" spc="0" normalizeH="0" baseline="0" dirty="0">
                  <a:ln>
                    <a:noFill/>
                  </a:ln>
                  <a:solidFill>
                    <a:srgbClr val="245253"/>
                  </a:solidFill>
                  <a:effectLst/>
                  <a:uFillTx/>
                  <a:sym typeface="Century Gothic"/>
                </a:endParaRPr>
              </a:p>
              <a:p>
                <a:pPr marL="0" marR="0" indent="0" algn="ctr" defTabSz="9144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dirty="0">
                  <a:ln>
                    <a:noFill/>
                  </a:ln>
                  <a:solidFill>
                    <a:srgbClr val="245253"/>
                  </a:solidFill>
                  <a:effectLst/>
                  <a:uFillTx/>
                  <a:sym typeface="Century Gothic"/>
                </a:endParaRPr>
              </a:p>
              <a:p>
                <a:pPr marL="0" marR="0" indent="0" algn="ctr" defTabSz="9144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2000" b="1" i="1" u="none" strike="noStrike" cap="none" spc="0" normalizeH="0" baseline="0" smtClean="0">
                              <a:ln>
                                <a:noFill/>
                              </a:ln>
                              <a:solidFill>
                                <a:srgbClr val="245253"/>
                              </a:solidFill>
                              <a:effectLst/>
                              <a:uFillTx/>
                              <a:latin typeface="Cambria Math" panose="02040503050406030204" pitchFamily="18" charset="0"/>
                              <a:sym typeface="Century Gothic"/>
                            </a:rPr>
                          </m:ctrlPr>
                        </m:sSubPr>
                        <m:e>
                          <m:r>
                            <a:rPr kumimoji="0" lang="en-US" sz="2000" b="1" i="1" u="none" strike="noStrike" cap="none" spc="0" normalizeH="0" baseline="0" smtClean="0">
                              <a:ln>
                                <a:noFill/>
                              </a:ln>
                              <a:solidFill>
                                <a:srgbClr val="245253"/>
                              </a:solidFill>
                              <a:effectLst/>
                              <a:uFillTx/>
                              <a:latin typeface="Cambria Math" panose="02040503050406030204" pitchFamily="18" charset="0"/>
                              <a:sym typeface="Century Gothic"/>
                            </a:rPr>
                            <m:t>𝒛</m:t>
                          </m:r>
                        </m:e>
                        <m:sub>
                          <m:r>
                            <a:rPr kumimoji="0" lang="en-US" sz="2000" b="1" i="1" u="none" strike="noStrike" cap="none" spc="0" normalizeH="0" baseline="0" smtClean="0">
                              <a:ln>
                                <a:noFill/>
                              </a:ln>
                              <a:solidFill>
                                <a:srgbClr val="245253"/>
                              </a:solidFill>
                              <a:effectLst/>
                              <a:uFillTx/>
                              <a:latin typeface="Cambria Math" panose="02040503050406030204" pitchFamily="18" charset="0"/>
                              <a:sym typeface="Century Gothic"/>
                            </a:rPr>
                            <m:t>𝒕</m:t>
                          </m:r>
                          <m:r>
                            <a:rPr kumimoji="0" lang="en-US" sz="2000" b="1" i="1" u="none" strike="noStrike" cap="none" spc="0" normalizeH="0" baseline="0" smtClean="0">
                              <a:ln>
                                <a:noFill/>
                              </a:ln>
                              <a:solidFill>
                                <a:srgbClr val="245253"/>
                              </a:solidFill>
                              <a:effectLst/>
                              <a:uFillTx/>
                              <a:latin typeface="Cambria Math" panose="02040503050406030204" pitchFamily="18" charset="0"/>
                              <a:sym typeface="Century Gothic"/>
                            </a:rPr>
                            <m:t>+</m:t>
                          </m:r>
                          <m:r>
                            <a:rPr kumimoji="0" lang="en-US" sz="2000" b="1" i="1" u="none" strike="noStrike" cap="none" spc="0" normalizeH="0" baseline="0" smtClean="0">
                              <a:ln>
                                <a:noFill/>
                              </a:ln>
                              <a:solidFill>
                                <a:srgbClr val="245253"/>
                              </a:solidFill>
                              <a:effectLst/>
                              <a:uFillTx/>
                              <a:latin typeface="Cambria Math" panose="02040503050406030204" pitchFamily="18" charset="0"/>
                              <a:sym typeface="Century Gothic"/>
                            </a:rPr>
                            <m:t>𝟏</m:t>
                          </m:r>
                        </m:sub>
                      </m:sSub>
                      <m:r>
                        <a:rPr kumimoji="0" lang="en-US" sz="2000" b="1" i="1" u="none" strike="noStrike" cap="none" spc="0" normalizeH="0" baseline="0" smtClean="0">
                          <a:ln>
                            <a:noFill/>
                          </a:ln>
                          <a:solidFill>
                            <a:srgbClr val="245253"/>
                          </a:solidFill>
                          <a:effectLst/>
                          <a:uFillTx/>
                          <a:latin typeface="Cambria Math" panose="02040503050406030204" pitchFamily="18" charset="0"/>
                          <a:sym typeface="Century Gothic"/>
                        </a:rPr>
                        <m:t>=</m:t>
                      </m:r>
                      <m:sSub>
                        <m:sSubPr>
                          <m:ctrlPr>
                            <a:rPr kumimoji="0" lang="en-US" sz="2000" b="1" i="1" u="none" strike="noStrike" cap="none" spc="0" normalizeH="0" baseline="0" smtClean="0">
                              <a:ln>
                                <a:noFill/>
                              </a:ln>
                              <a:solidFill>
                                <a:srgbClr val="245253"/>
                              </a:solidFill>
                              <a:effectLst/>
                              <a:uFillTx/>
                              <a:latin typeface="Cambria Math" panose="02040503050406030204" pitchFamily="18" charset="0"/>
                              <a:sym typeface="Century Gothic"/>
                            </a:rPr>
                          </m:ctrlPr>
                        </m:sSubPr>
                        <m:e>
                          <m:r>
                            <a:rPr kumimoji="0" lang="en-US" sz="2000" b="1" i="1" u="none" strike="noStrike" cap="none" spc="0" normalizeH="0" baseline="0" smtClean="0">
                              <a:ln>
                                <a:noFill/>
                              </a:ln>
                              <a:solidFill>
                                <a:srgbClr val="245253"/>
                              </a:solidFill>
                              <a:effectLst/>
                              <a:uFillTx/>
                              <a:latin typeface="Cambria Math" panose="02040503050406030204" pitchFamily="18" charset="0"/>
                              <a:sym typeface="Century Gothic"/>
                            </a:rPr>
                            <m:t>𝑨𝒛</m:t>
                          </m:r>
                        </m:e>
                        <m:sub>
                          <m:r>
                            <a:rPr kumimoji="0" lang="en-US" sz="2000" b="1" i="1" u="none" strike="noStrike" cap="none" spc="0" normalizeH="0" baseline="0" smtClean="0">
                              <a:ln>
                                <a:noFill/>
                              </a:ln>
                              <a:solidFill>
                                <a:srgbClr val="245253"/>
                              </a:solidFill>
                              <a:effectLst/>
                              <a:uFillTx/>
                              <a:latin typeface="Cambria Math" panose="02040503050406030204" pitchFamily="18" charset="0"/>
                              <a:sym typeface="Century Gothic"/>
                            </a:rPr>
                            <m:t>𝒕</m:t>
                          </m:r>
                        </m:sub>
                      </m:sSub>
                      <m:r>
                        <a:rPr kumimoji="0" lang="en-US" sz="2000" b="1" i="1" u="none" strike="noStrike" cap="none" spc="0" normalizeH="0" baseline="0" smtClean="0">
                          <a:ln>
                            <a:noFill/>
                          </a:ln>
                          <a:solidFill>
                            <a:srgbClr val="245253"/>
                          </a:solidFill>
                          <a:effectLst/>
                          <a:uFillTx/>
                          <a:latin typeface="Cambria Math" panose="02040503050406030204" pitchFamily="18" charset="0"/>
                          <a:sym typeface="Century Gothic"/>
                        </a:rPr>
                        <m:t>+</m:t>
                      </m:r>
                      <m:r>
                        <a:rPr kumimoji="0" lang="en-US" sz="2000" b="1" i="1" u="none" strike="noStrike" cap="none" spc="0" normalizeH="0" baseline="0" smtClean="0">
                          <a:ln>
                            <a:noFill/>
                          </a:ln>
                          <a:solidFill>
                            <a:srgbClr val="245253"/>
                          </a:solidFill>
                          <a:effectLst/>
                          <a:uFillTx/>
                          <a:latin typeface="Cambria Math" panose="02040503050406030204" pitchFamily="18" charset="0"/>
                          <a:sym typeface="Century Gothic"/>
                        </a:rPr>
                        <m:t>𝑩</m:t>
                      </m:r>
                      <m:sSub>
                        <m:sSubPr>
                          <m:ctrlPr>
                            <a:rPr kumimoji="0" lang="en-US" sz="2000" b="1" i="1" u="none" strike="noStrike" cap="none" spc="0" normalizeH="0" baseline="0" smtClean="0">
                              <a:ln>
                                <a:noFill/>
                              </a:ln>
                              <a:solidFill>
                                <a:srgbClr val="245253"/>
                              </a:solidFill>
                              <a:effectLst/>
                              <a:uFillTx/>
                              <a:latin typeface="Cambria Math" panose="02040503050406030204" pitchFamily="18" charset="0"/>
                              <a:sym typeface="Century Gothic"/>
                            </a:rPr>
                          </m:ctrlPr>
                        </m:sSubPr>
                        <m:e>
                          <m:r>
                            <a:rPr kumimoji="0" lang="en-US" sz="2000" b="1" i="1" u="none" strike="noStrike" cap="none" spc="0" normalizeH="0" baseline="0" smtClean="0">
                              <a:ln>
                                <a:noFill/>
                              </a:ln>
                              <a:solidFill>
                                <a:srgbClr val="245253"/>
                              </a:solidFill>
                              <a:effectLst/>
                              <a:uFillTx/>
                              <a:latin typeface="Cambria Math" panose="02040503050406030204" pitchFamily="18" charset="0"/>
                              <a:sym typeface="Century Gothic"/>
                            </a:rPr>
                            <m:t>𝒖</m:t>
                          </m:r>
                        </m:e>
                        <m:sub>
                          <m:r>
                            <a:rPr kumimoji="0" lang="en-US" sz="2000" b="1" i="1" u="none" strike="noStrike" cap="none" spc="0" normalizeH="0" baseline="0" smtClean="0">
                              <a:ln>
                                <a:noFill/>
                              </a:ln>
                              <a:solidFill>
                                <a:srgbClr val="245253"/>
                              </a:solidFill>
                              <a:effectLst/>
                              <a:uFillTx/>
                              <a:latin typeface="Cambria Math" panose="02040503050406030204" pitchFamily="18" charset="0"/>
                              <a:sym typeface="Century Gothic"/>
                            </a:rPr>
                            <m:t>𝒕</m:t>
                          </m:r>
                        </m:sub>
                      </m:sSub>
                    </m:oMath>
                  </m:oMathPara>
                </a14:m>
                <a:endParaRPr kumimoji="0" lang="en-US" sz="2000" b="1" i="0" u="none" strike="noStrike" cap="none" spc="0" normalizeH="0" baseline="0" dirty="0">
                  <a:ln>
                    <a:noFill/>
                  </a:ln>
                  <a:solidFill>
                    <a:srgbClr val="245253"/>
                  </a:solidFill>
                  <a:effectLst/>
                  <a:uFillTx/>
                  <a:sym typeface="Century Gothic"/>
                </a:endParaRPr>
              </a:p>
              <a:p>
                <a:pPr marL="0" marR="0" indent="0" algn="ctr" defTabSz="9144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dirty="0">
                  <a:ln>
                    <a:noFill/>
                  </a:ln>
                  <a:solidFill>
                    <a:srgbClr val="245253"/>
                  </a:solidFill>
                  <a:effectLst/>
                  <a:uFillTx/>
                  <a:sym typeface="Century Gothic"/>
                </a:endParaRPr>
              </a:p>
              <a:p>
                <a:pPr marL="0" marR="0" indent="0" algn="ctr" defTabSz="9144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dirty="0">
                  <a:ln>
                    <a:noFill/>
                  </a:ln>
                  <a:solidFill>
                    <a:srgbClr val="245253"/>
                  </a:solidFill>
                  <a:effectLst/>
                  <a:uFillTx/>
                  <a:sym typeface="Century Gothic"/>
                </a:endParaRPr>
              </a:p>
              <a:p>
                <a:pPr/>
                <a14:m>
                  <m:oMathPara xmlns:m="http://schemas.openxmlformats.org/officeDocument/2006/math">
                    <m:oMathParaPr>
                      <m:jc m:val="centerGroup"/>
                    </m:oMathParaPr>
                    <m:oMath xmlns:m="http://schemas.openxmlformats.org/officeDocument/2006/math">
                      <m:sSub>
                        <m:sSubPr>
                          <m:ctrlPr>
                            <a:rPr kumimoji="0" lang="en-US" sz="2000" b="1" i="1" u="none" strike="noStrike" cap="none" spc="0" normalizeH="0" baseline="0" smtClean="0">
                              <a:ln>
                                <a:noFill/>
                              </a:ln>
                              <a:solidFill>
                                <a:srgbClr val="245253"/>
                              </a:solidFill>
                              <a:effectLst/>
                              <a:uFillTx/>
                              <a:latin typeface="Cambria Math" panose="02040503050406030204" pitchFamily="18" charset="0"/>
                              <a:sym typeface="Century Gothic"/>
                            </a:rPr>
                          </m:ctrlPr>
                        </m:sSubPr>
                        <m:e>
                          <m:r>
                            <a:rPr kumimoji="0" lang="en-US" sz="2000" b="1" i="1" u="none" strike="noStrike" cap="none" spc="0" normalizeH="0" baseline="0" smtClean="0">
                              <a:ln>
                                <a:noFill/>
                              </a:ln>
                              <a:solidFill>
                                <a:srgbClr val="245253"/>
                              </a:solidFill>
                              <a:effectLst/>
                              <a:uFillTx/>
                              <a:latin typeface="Cambria Math" panose="02040503050406030204" pitchFamily="18" charset="0"/>
                              <a:sym typeface="Century Gothic"/>
                            </a:rPr>
                            <m:t>𝒛</m:t>
                          </m:r>
                        </m:e>
                        <m:sub>
                          <m:r>
                            <a:rPr kumimoji="0" lang="en-US" sz="2000" b="1" i="1" u="none" strike="noStrike" cap="none" spc="0" normalizeH="0" baseline="0" smtClean="0">
                              <a:ln>
                                <a:noFill/>
                              </a:ln>
                              <a:solidFill>
                                <a:srgbClr val="245253"/>
                              </a:solidFill>
                              <a:effectLst/>
                              <a:uFillTx/>
                              <a:latin typeface="Cambria Math" panose="02040503050406030204" pitchFamily="18" charset="0"/>
                              <a:sym typeface="Century Gothic"/>
                            </a:rPr>
                            <m:t>𝒕</m:t>
                          </m:r>
                          <m:r>
                            <a:rPr kumimoji="0" lang="en-US" sz="2000" b="1" i="1" u="none" strike="noStrike" cap="none" spc="0" normalizeH="0" baseline="0" smtClean="0">
                              <a:ln>
                                <a:noFill/>
                              </a:ln>
                              <a:solidFill>
                                <a:srgbClr val="245253"/>
                              </a:solidFill>
                              <a:effectLst/>
                              <a:uFillTx/>
                              <a:latin typeface="Cambria Math" panose="02040503050406030204" pitchFamily="18" charset="0"/>
                              <a:sym typeface="Century Gothic"/>
                            </a:rPr>
                            <m:t>+</m:t>
                          </m:r>
                          <m:r>
                            <a:rPr kumimoji="0" lang="en-US" sz="2000" b="1" i="1" u="none" strike="noStrike" cap="none" spc="0" normalizeH="0" baseline="0" smtClean="0">
                              <a:ln>
                                <a:noFill/>
                              </a:ln>
                              <a:solidFill>
                                <a:srgbClr val="245253"/>
                              </a:solidFill>
                              <a:effectLst/>
                              <a:uFillTx/>
                              <a:latin typeface="Cambria Math" panose="02040503050406030204" pitchFamily="18" charset="0"/>
                              <a:sym typeface="Century Gothic"/>
                            </a:rPr>
                            <m:t>𝟐</m:t>
                          </m:r>
                        </m:sub>
                      </m:sSub>
                      <m:r>
                        <a:rPr kumimoji="0" lang="en-US" sz="2000" b="1" i="1" u="none" strike="noStrike" cap="none" spc="0" normalizeH="0" baseline="0" smtClean="0">
                          <a:ln>
                            <a:noFill/>
                          </a:ln>
                          <a:solidFill>
                            <a:srgbClr val="245253"/>
                          </a:solidFill>
                          <a:effectLst/>
                          <a:uFillTx/>
                          <a:latin typeface="Cambria Math" panose="02040503050406030204" pitchFamily="18" charset="0"/>
                          <a:sym typeface="Century Gothic"/>
                        </a:rPr>
                        <m:t>=</m:t>
                      </m:r>
                      <m:sSub>
                        <m:sSubPr>
                          <m:ctrlPr>
                            <a:rPr lang="en-US" sz="2000" i="1">
                              <a:latin typeface="Cambria Math" panose="02040503050406030204" pitchFamily="18" charset="0"/>
                            </a:rPr>
                          </m:ctrlPr>
                        </m:sSubPr>
                        <m:e>
                          <m:r>
                            <a:rPr lang="en-US" sz="2000" i="1">
                              <a:latin typeface="Cambria Math" panose="02040503050406030204" pitchFamily="18" charset="0"/>
                            </a:rPr>
                            <m:t>𝑨𝒛</m:t>
                          </m:r>
                        </m:e>
                        <m:sub>
                          <m:r>
                            <a:rPr lang="en-US" sz="2000" i="1">
                              <a:latin typeface="Cambria Math" panose="02040503050406030204" pitchFamily="18" charset="0"/>
                            </a:rPr>
                            <m:t>𝒕</m:t>
                          </m:r>
                          <m:r>
                            <a:rPr lang="en-US" sz="2000" b="1" i="1" smtClean="0">
                              <a:latin typeface="Cambria Math" panose="02040503050406030204" pitchFamily="18" charset="0"/>
                            </a:rPr>
                            <m:t>+</m:t>
                          </m:r>
                          <m:r>
                            <a:rPr lang="en-US" sz="2000" b="1" i="1" smtClean="0">
                              <a:latin typeface="Cambria Math" panose="02040503050406030204" pitchFamily="18" charset="0"/>
                            </a:rPr>
                            <m:t>𝟏</m:t>
                          </m:r>
                        </m:sub>
                      </m:sSub>
                      <m:r>
                        <a:rPr lang="en-US" sz="2000" i="1">
                          <a:latin typeface="Cambria Math" panose="02040503050406030204" pitchFamily="18" charset="0"/>
                        </a:rPr>
                        <m:t>+</m:t>
                      </m:r>
                      <m:r>
                        <a:rPr lang="en-US" sz="2000" i="1">
                          <a:latin typeface="Cambria Math" panose="02040503050406030204" pitchFamily="18" charset="0"/>
                        </a:rPr>
                        <m:t>𝑩</m:t>
                      </m:r>
                      <m:sSub>
                        <m:sSubPr>
                          <m:ctrlPr>
                            <a:rPr lang="en-US" sz="2000" i="1">
                              <a:latin typeface="Cambria Math" panose="02040503050406030204" pitchFamily="18" charset="0"/>
                            </a:rPr>
                          </m:ctrlPr>
                        </m:sSubPr>
                        <m:e>
                          <m:r>
                            <a:rPr lang="en-US" sz="2000" i="1">
                              <a:latin typeface="Cambria Math" panose="02040503050406030204" pitchFamily="18" charset="0"/>
                            </a:rPr>
                            <m:t>𝒖</m:t>
                          </m:r>
                        </m:e>
                        <m:sub>
                          <m:r>
                            <a:rPr lang="en-US" sz="2000" i="1">
                              <a:latin typeface="Cambria Math" panose="02040503050406030204" pitchFamily="18" charset="0"/>
                            </a:rPr>
                            <m:t>𝒕</m:t>
                          </m:r>
                          <m:r>
                            <a:rPr lang="en-US" sz="2000" b="1" i="1" smtClean="0">
                              <a:latin typeface="Cambria Math" panose="02040503050406030204" pitchFamily="18" charset="0"/>
                            </a:rPr>
                            <m:t>+</m:t>
                          </m:r>
                          <m:r>
                            <a:rPr lang="en-US" sz="2000" b="1" i="1" smtClean="0">
                              <a:latin typeface="Cambria Math" panose="02040503050406030204" pitchFamily="18" charset="0"/>
                            </a:rPr>
                            <m:t>𝟏</m:t>
                          </m:r>
                        </m:sub>
                      </m:sSub>
                      <m:r>
                        <a:rPr lang="en-US" sz="2000" b="1" i="1" smtClean="0">
                          <a:latin typeface="Cambria Math" panose="02040503050406030204" pitchFamily="18" charset="0"/>
                        </a:rPr>
                        <m:t>=</m:t>
                      </m:r>
                      <m:sSub>
                        <m:sSubPr>
                          <m:ctrlPr>
                            <a:rPr lang="en-US" sz="2000" i="1">
                              <a:latin typeface="Cambria Math" panose="02040503050406030204" pitchFamily="18" charset="0"/>
                            </a:rPr>
                          </m:ctrlPr>
                        </m:sSubPr>
                        <m:e>
                          <m:sSup>
                            <m:sSupPr>
                              <m:ctrlPr>
                                <a:rPr lang="en-US" sz="2000" i="1">
                                  <a:latin typeface="Cambria Math" panose="02040503050406030204" pitchFamily="18" charset="0"/>
                                </a:rPr>
                              </m:ctrlPr>
                            </m:sSupPr>
                            <m:e>
                              <m:r>
                                <a:rPr lang="en-US" sz="2000" i="1">
                                  <a:latin typeface="Cambria Math" panose="02040503050406030204" pitchFamily="18" charset="0"/>
                                </a:rPr>
                                <m:t>𝑨</m:t>
                              </m:r>
                            </m:e>
                            <m:sup>
                              <m:r>
                                <a:rPr lang="en-US" sz="2000" b="1" i="1" smtClean="0">
                                  <a:latin typeface="Cambria Math" panose="02040503050406030204" pitchFamily="18" charset="0"/>
                                </a:rPr>
                                <m:t>𝟐</m:t>
                              </m:r>
                            </m:sup>
                          </m:sSup>
                          <m:r>
                            <a:rPr lang="en-US" sz="2000" i="1">
                              <a:latin typeface="Cambria Math" panose="02040503050406030204" pitchFamily="18" charset="0"/>
                            </a:rPr>
                            <m:t>𝒛</m:t>
                          </m:r>
                        </m:e>
                        <m:sub>
                          <m:r>
                            <a:rPr lang="en-US" sz="2000" i="1">
                              <a:latin typeface="Cambria Math" panose="02040503050406030204" pitchFamily="18" charset="0"/>
                            </a:rPr>
                            <m:t>𝒕</m:t>
                          </m:r>
                        </m:sub>
                      </m:sSub>
                      <m:r>
                        <a:rPr lang="en-US" sz="2000" b="1" i="1" smtClean="0">
                          <a:latin typeface="Cambria Math" panose="02040503050406030204" pitchFamily="18" charset="0"/>
                        </a:rPr>
                        <m:t>+</m:t>
                      </m:r>
                      <m:r>
                        <a:rPr lang="en-US" sz="2000" b="1" i="1" smtClean="0">
                          <a:latin typeface="Cambria Math" panose="02040503050406030204" pitchFamily="18" charset="0"/>
                        </a:rPr>
                        <m:t>𝑨𝑩</m:t>
                      </m:r>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𝒖</m:t>
                          </m:r>
                        </m:e>
                        <m:sub>
                          <m:r>
                            <a:rPr lang="en-US" sz="2000" b="1" i="1" smtClean="0">
                              <a:latin typeface="Cambria Math" panose="02040503050406030204" pitchFamily="18" charset="0"/>
                            </a:rPr>
                            <m:t>𝒕</m:t>
                          </m:r>
                        </m:sub>
                      </m:sSub>
                      <m:r>
                        <a:rPr lang="en-US" sz="2000" i="1">
                          <a:latin typeface="Cambria Math" panose="02040503050406030204" pitchFamily="18" charset="0"/>
                        </a:rPr>
                        <m:t>+</m:t>
                      </m:r>
                      <m:r>
                        <a:rPr lang="en-US" sz="2000" i="1">
                          <a:latin typeface="Cambria Math" panose="02040503050406030204" pitchFamily="18" charset="0"/>
                        </a:rPr>
                        <m:t>𝑩</m:t>
                      </m:r>
                      <m:sSub>
                        <m:sSubPr>
                          <m:ctrlPr>
                            <a:rPr lang="en-US" sz="2000" i="1">
                              <a:latin typeface="Cambria Math" panose="02040503050406030204" pitchFamily="18" charset="0"/>
                            </a:rPr>
                          </m:ctrlPr>
                        </m:sSubPr>
                        <m:e>
                          <m:r>
                            <a:rPr lang="en-US" sz="2000" i="1">
                              <a:latin typeface="Cambria Math" panose="02040503050406030204" pitchFamily="18" charset="0"/>
                            </a:rPr>
                            <m:t>𝒖</m:t>
                          </m:r>
                        </m:e>
                        <m:sub>
                          <m:r>
                            <a:rPr lang="en-US" sz="2000" i="1">
                              <a:latin typeface="Cambria Math" panose="02040503050406030204" pitchFamily="18" charset="0"/>
                            </a:rPr>
                            <m:t>𝒕</m:t>
                          </m:r>
                          <m:r>
                            <a:rPr lang="en-US" sz="2000" b="1" i="1" smtClean="0">
                              <a:latin typeface="Cambria Math" panose="02040503050406030204" pitchFamily="18" charset="0"/>
                            </a:rPr>
                            <m:t>+</m:t>
                          </m:r>
                          <m:r>
                            <a:rPr lang="en-US" sz="2000" b="1" i="1" smtClean="0">
                              <a:latin typeface="Cambria Math" panose="02040503050406030204" pitchFamily="18" charset="0"/>
                            </a:rPr>
                            <m:t>𝟏</m:t>
                          </m:r>
                        </m:sub>
                      </m:sSub>
                    </m:oMath>
                  </m:oMathPara>
                </a14:m>
                <a:endParaRPr kumimoji="0" lang="en-US" sz="2000" b="1" i="0" u="none" strike="noStrike" cap="none" spc="0" normalizeH="0" baseline="0" dirty="0">
                  <a:ln>
                    <a:noFill/>
                  </a:ln>
                  <a:solidFill>
                    <a:srgbClr val="245253"/>
                  </a:solidFill>
                  <a:effectLst/>
                  <a:uFillTx/>
                  <a:sym typeface="Century Gothic"/>
                </a:endParaRPr>
              </a:p>
              <a:p>
                <a:endParaRPr kumimoji="0" lang="en-US" sz="2000" b="1" i="0" u="none" strike="noStrike" cap="none" spc="0" normalizeH="0" baseline="0" dirty="0">
                  <a:ln>
                    <a:noFill/>
                  </a:ln>
                  <a:solidFill>
                    <a:srgbClr val="245253"/>
                  </a:solidFill>
                  <a:effectLst/>
                  <a:uFillTx/>
                  <a:sym typeface="Century Gothic"/>
                </a:endParaRPr>
              </a:p>
              <a:p>
                <a:r>
                  <a:rPr lang="en-US" sz="2000" dirty="0"/>
                  <a:t>…</a:t>
                </a:r>
              </a:p>
              <a:p>
                <a:endParaRPr lang="en-US" sz="2000" dirty="0"/>
              </a:p>
              <a:p>
                <a:pPr/>
                <a14:m>
                  <m:oMathPara xmlns:m="http://schemas.openxmlformats.org/officeDocument/2006/math">
                    <m:oMathParaPr>
                      <m:jc m:val="centerGroup"/>
                    </m:oMathParaPr>
                    <m:oMath xmlns:m="http://schemas.openxmlformats.org/officeDocument/2006/math">
                      <m:sSub>
                        <m:sSubPr>
                          <m:ctrlPr>
                            <a:rPr kumimoji="0" lang="en-US" sz="2000" b="1" i="1" u="none" strike="noStrike" cap="none" spc="0" normalizeH="0" baseline="0" smtClean="0">
                              <a:ln>
                                <a:noFill/>
                              </a:ln>
                              <a:solidFill>
                                <a:srgbClr val="245253"/>
                              </a:solidFill>
                              <a:effectLst/>
                              <a:uFillTx/>
                              <a:latin typeface="Cambria Math" panose="02040503050406030204" pitchFamily="18" charset="0"/>
                              <a:sym typeface="Century Gothic"/>
                            </a:rPr>
                          </m:ctrlPr>
                        </m:sSubPr>
                        <m:e>
                          <m:r>
                            <a:rPr kumimoji="0" lang="en-US" sz="2000" b="1" i="1" u="none" strike="noStrike" cap="none" spc="0" normalizeH="0" baseline="0" smtClean="0">
                              <a:ln>
                                <a:noFill/>
                              </a:ln>
                              <a:solidFill>
                                <a:srgbClr val="245253"/>
                              </a:solidFill>
                              <a:effectLst/>
                              <a:uFillTx/>
                              <a:latin typeface="Cambria Math" panose="02040503050406030204" pitchFamily="18" charset="0"/>
                              <a:sym typeface="Century Gothic"/>
                            </a:rPr>
                            <m:t>𝒛</m:t>
                          </m:r>
                        </m:e>
                        <m:sub>
                          <m:r>
                            <a:rPr kumimoji="0" lang="en-US" sz="2000" b="1" i="1" u="none" strike="noStrike" cap="none" spc="0" normalizeH="0" baseline="0" smtClean="0">
                              <a:ln>
                                <a:noFill/>
                              </a:ln>
                              <a:solidFill>
                                <a:srgbClr val="245253"/>
                              </a:solidFill>
                              <a:effectLst/>
                              <a:uFillTx/>
                              <a:latin typeface="Cambria Math" panose="02040503050406030204" pitchFamily="18" charset="0"/>
                              <a:sym typeface="Century Gothic"/>
                            </a:rPr>
                            <m:t>𝒕</m:t>
                          </m:r>
                          <m:r>
                            <a:rPr kumimoji="0" lang="en-US" sz="2000" b="1" i="1" u="none" strike="noStrike" cap="none" spc="0" normalizeH="0" baseline="0" smtClean="0">
                              <a:ln>
                                <a:noFill/>
                              </a:ln>
                              <a:solidFill>
                                <a:srgbClr val="245253"/>
                              </a:solidFill>
                              <a:effectLst/>
                              <a:uFillTx/>
                              <a:latin typeface="Cambria Math" panose="02040503050406030204" pitchFamily="18" charset="0"/>
                              <a:sym typeface="Century Gothic"/>
                            </a:rPr>
                            <m:t>+</m:t>
                          </m:r>
                          <m:r>
                            <a:rPr kumimoji="0" lang="en-US" sz="2000" b="1" i="1" u="none" strike="noStrike" cap="none" spc="0" normalizeH="0" baseline="0" smtClean="0">
                              <a:ln>
                                <a:noFill/>
                              </a:ln>
                              <a:solidFill>
                                <a:srgbClr val="245253"/>
                              </a:solidFill>
                              <a:effectLst/>
                              <a:uFillTx/>
                              <a:latin typeface="Cambria Math" panose="02040503050406030204" pitchFamily="18" charset="0"/>
                              <a:sym typeface="Century Gothic"/>
                            </a:rPr>
                            <m:t>𝑵</m:t>
                          </m:r>
                        </m:sub>
                      </m:sSub>
                      <m:r>
                        <a:rPr kumimoji="0" lang="en-US" sz="2000" b="1" i="1" u="none" strike="noStrike" cap="none" spc="0" normalizeH="0" baseline="0" smtClean="0">
                          <a:ln>
                            <a:noFill/>
                          </a:ln>
                          <a:solidFill>
                            <a:srgbClr val="245253"/>
                          </a:solidFill>
                          <a:effectLst/>
                          <a:uFillTx/>
                          <a:latin typeface="Cambria Math" panose="02040503050406030204" pitchFamily="18" charset="0"/>
                          <a:sym typeface="Century Gothic"/>
                        </a:rPr>
                        <m:t>=</m:t>
                      </m:r>
                      <m:sSup>
                        <m:sSupPr>
                          <m:ctrlPr>
                            <a:rPr kumimoji="0" lang="en-US" sz="2000" b="1" i="1" u="none" strike="noStrike" cap="none" spc="0" normalizeH="0" baseline="0" smtClean="0">
                              <a:ln>
                                <a:noFill/>
                              </a:ln>
                              <a:solidFill>
                                <a:srgbClr val="245253"/>
                              </a:solidFill>
                              <a:effectLst/>
                              <a:uFillTx/>
                              <a:latin typeface="Cambria Math" panose="02040503050406030204" pitchFamily="18" charset="0"/>
                              <a:sym typeface="Century Gothic"/>
                            </a:rPr>
                          </m:ctrlPr>
                        </m:sSupPr>
                        <m:e>
                          <m:r>
                            <a:rPr kumimoji="0" lang="en-US" sz="2000" b="1" i="1" u="none" strike="noStrike" cap="none" spc="0" normalizeH="0" baseline="0" smtClean="0">
                              <a:ln>
                                <a:noFill/>
                              </a:ln>
                              <a:solidFill>
                                <a:srgbClr val="245253"/>
                              </a:solidFill>
                              <a:effectLst/>
                              <a:uFillTx/>
                              <a:latin typeface="Cambria Math" panose="02040503050406030204" pitchFamily="18" charset="0"/>
                              <a:sym typeface="Century Gothic"/>
                            </a:rPr>
                            <m:t>𝑨</m:t>
                          </m:r>
                        </m:e>
                        <m:sup>
                          <m:r>
                            <a:rPr kumimoji="0" lang="en-US" sz="2000" b="1" i="1" u="none" strike="noStrike" cap="none" spc="0" normalizeH="0" baseline="0" smtClean="0">
                              <a:ln>
                                <a:noFill/>
                              </a:ln>
                              <a:solidFill>
                                <a:srgbClr val="245253"/>
                              </a:solidFill>
                              <a:effectLst/>
                              <a:uFillTx/>
                              <a:latin typeface="Cambria Math" panose="02040503050406030204" pitchFamily="18" charset="0"/>
                              <a:sym typeface="Century Gothic"/>
                            </a:rPr>
                            <m:t>𝑵</m:t>
                          </m:r>
                        </m:sup>
                      </m:sSup>
                      <m:sSub>
                        <m:sSubPr>
                          <m:ctrlPr>
                            <a:rPr kumimoji="0" lang="en-US" sz="2000" b="1" i="1" u="none" strike="noStrike" cap="none" spc="0" normalizeH="0" baseline="0" smtClean="0">
                              <a:ln>
                                <a:noFill/>
                              </a:ln>
                              <a:solidFill>
                                <a:srgbClr val="245253"/>
                              </a:solidFill>
                              <a:effectLst/>
                              <a:uFillTx/>
                              <a:latin typeface="Cambria Math" panose="02040503050406030204" pitchFamily="18" charset="0"/>
                              <a:sym typeface="Century Gothic"/>
                            </a:rPr>
                          </m:ctrlPr>
                        </m:sSubPr>
                        <m:e>
                          <m:r>
                            <a:rPr kumimoji="0" lang="en-US" sz="2000" b="1" i="1" u="none" strike="noStrike" cap="none" spc="0" normalizeH="0" baseline="0" smtClean="0">
                              <a:ln>
                                <a:noFill/>
                              </a:ln>
                              <a:solidFill>
                                <a:srgbClr val="245253"/>
                              </a:solidFill>
                              <a:effectLst/>
                              <a:uFillTx/>
                              <a:latin typeface="Cambria Math" panose="02040503050406030204" pitchFamily="18" charset="0"/>
                              <a:sym typeface="Century Gothic"/>
                            </a:rPr>
                            <m:t>𝒛</m:t>
                          </m:r>
                        </m:e>
                        <m:sub>
                          <m:r>
                            <a:rPr kumimoji="0" lang="en-US" sz="2000" b="1" i="1" u="none" strike="noStrike" cap="none" spc="0" normalizeH="0" baseline="0" smtClean="0">
                              <a:ln>
                                <a:noFill/>
                              </a:ln>
                              <a:solidFill>
                                <a:srgbClr val="245253"/>
                              </a:solidFill>
                              <a:effectLst/>
                              <a:uFillTx/>
                              <a:latin typeface="Cambria Math" panose="02040503050406030204" pitchFamily="18" charset="0"/>
                              <a:sym typeface="Century Gothic"/>
                            </a:rPr>
                            <m:t>𝒕</m:t>
                          </m:r>
                        </m:sub>
                      </m:sSub>
                      <m:r>
                        <a:rPr kumimoji="0" lang="en-US" sz="2000" b="1" i="1" u="none" strike="noStrike" cap="none" spc="0" normalizeH="0" baseline="0" smtClean="0">
                          <a:ln>
                            <a:noFill/>
                          </a:ln>
                          <a:solidFill>
                            <a:srgbClr val="245253"/>
                          </a:solidFill>
                          <a:effectLst/>
                          <a:uFillTx/>
                          <a:latin typeface="Cambria Math" panose="02040503050406030204" pitchFamily="18" charset="0"/>
                          <a:sym typeface="Century Gothic"/>
                        </a:rPr>
                        <m:t>+</m:t>
                      </m:r>
                      <m:sSup>
                        <m:sSupPr>
                          <m:ctrlPr>
                            <a:rPr kumimoji="0" lang="en-US" sz="2000" b="1" i="1" u="none" strike="noStrike" cap="none" spc="0" normalizeH="0" baseline="0" smtClean="0">
                              <a:ln>
                                <a:noFill/>
                              </a:ln>
                              <a:solidFill>
                                <a:srgbClr val="245253"/>
                              </a:solidFill>
                              <a:effectLst/>
                              <a:uFillTx/>
                              <a:latin typeface="Cambria Math" panose="02040503050406030204" pitchFamily="18" charset="0"/>
                              <a:sym typeface="Century Gothic"/>
                            </a:rPr>
                          </m:ctrlPr>
                        </m:sSupPr>
                        <m:e>
                          <m:r>
                            <a:rPr kumimoji="0" lang="en-US" sz="2000" b="1" i="1" u="none" strike="noStrike" cap="none" spc="0" normalizeH="0" baseline="0" smtClean="0">
                              <a:ln>
                                <a:noFill/>
                              </a:ln>
                              <a:solidFill>
                                <a:srgbClr val="245253"/>
                              </a:solidFill>
                              <a:effectLst/>
                              <a:uFillTx/>
                              <a:latin typeface="Cambria Math" panose="02040503050406030204" pitchFamily="18" charset="0"/>
                              <a:sym typeface="Century Gothic"/>
                            </a:rPr>
                            <m:t>𝑨</m:t>
                          </m:r>
                        </m:e>
                        <m:sup>
                          <m:r>
                            <a:rPr kumimoji="0" lang="en-US" sz="2000" b="1" i="1" u="none" strike="noStrike" cap="none" spc="0" normalizeH="0" baseline="0" smtClean="0">
                              <a:ln>
                                <a:noFill/>
                              </a:ln>
                              <a:solidFill>
                                <a:srgbClr val="245253"/>
                              </a:solidFill>
                              <a:effectLst/>
                              <a:uFillTx/>
                              <a:latin typeface="Cambria Math" panose="02040503050406030204" pitchFamily="18" charset="0"/>
                              <a:sym typeface="Century Gothic"/>
                            </a:rPr>
                            <m:t>𝑵</m:t>
                          </m:r>
                          <m:r>
                            <a:rPr kumimoji="0" lang="en-US" sz="2000" b="1" i="1" u="none" strike="noStrike" cap="none" spc="0" normalizeH="0" baseline="0" smtClean="0">
                              <a:ln>
                                <a:noFill/>
                              </a:ln>
                              <a:solidFill>
                                <a:srgbClr val="245253"/>
                              </a:solidFill>
                              <a:effectLst/>
                              <a:uFillTx/>
                              <a:latin typeface="Cambria Math" panose="02040503050406030204" pitchFamily="18" charset="0"/>
                              <a:sym typeface="Century Gothic"/>
                            </a:rPr>
                            <m:t>−</m:t>
                          </m:r>
                          <m:r>
                            <a:rPr kumimoji="0" lang="en-US" sz="2000" b="1" i="1" u="none" strike="noStrike" cap="none" spc="0" normalizeH="0" baseline="0" smtClean="0">
                              <a:ln>
                                <a:noFill/>
                              </a:ln>
                              <a:solidFill>
                                <a:srgbClr val="245253"/>
                              </a:solidFill>
                              <a:effectLst/>
                              <a:uFillTx/>
                              <a:latin typeface="Cambria Math" panose="02040503050406030204" pitchFamily="18" charset="0"/>
                              <a:sym typeface="Century Gothic"/>
                            </a:rPr>
                            <m:t>𝟏</m:t>
                          </m:r>
                        </m:sup>
                      </m:sSup>
                      <m:r>
                        <a:rPr kumimoji="0" lang="en-US" sz="2000" b="1" i="1" u="none" strike="noStrike" cap="none" spc="0" normalizeH="0" baseline="0" smtClean="0">
                          <a:ln>
                            <a:noFill/>
                          </a:ln>
                          <a:solidFill>
                            <a:srgbClr val="245253"/>
                          </a:solidFill>
                          <a:effectLst/>
                          <a:uFillTx/>
                          <a:latin typeface="Cambria Math" panose="02040503050406030204" pitchFamily="18" charset="0"/>
                          <a:sym typeface="Century Gothic"/>
                        </a:rPr>
                        <m:t>𝑩</m:t>
                      </m:r>
                      <m:sSub>
                        <m:sSubPr>
                          <m:ctrlPr>
                            <a:rPr kumimoji="0" lang="en-US" sz="2000" b="1" i="1" u="none" strike="noStrike" cap="none" spc="0" normalizeH="0" baseline="0" smtClean="0">
                              <a:ln>
                                <a:noFill/>
                              </a:ln>
                              <a:solidFill>
                                <a:srgbClr val="245253"/>
                              </a:solidFill>
                              <a:effectLst/>
                              <a:uFillTx/>
                              <a:latin typeface="Cambria Math" panose="02040503050406030204" pitchFamily="18" charset="0"/>
                              <a:sym typeface="Century Gothic"/>
                            </a:rPr>
                          </m:ctrlPr>
                        </m:sSubPr>
                        <m:e>
                          <m:r>
                            <a:rPr kumimoji="0" lang="en-US" sz="2000" b="1" i="1" u="none" strike="noStrike" cap="none" spc="0" normalizeH="0" baseline="0" smtClean="0">
                              <a:ln>
                                <a:noFill/>
                              </a:ln>
                              <a:solidFill>
                                <a:srgbClr val="245253"/>
                              </a:solidFill>
                              <a:effectLst/>
                              <a:uFillTx/>
                              <a:latin typeface="Cambria Math" panose="02040503050406030204" pitchFamily="18" charset="0"/>
                              <a:sym typeface="Century Gothic"/>
                            </a:rPr>
                            <m:t>𝒖</m:t>
                          </m:r>
                        </m:e>
                        <m:sub>
                          <m:r>
                            <a:rPr kumimoji="0" lang="en-US" sz="2000" b="1" i="1" u="none" strike="noStrike" cap="none" spc="0" normalizeH="0" baseline="0" smtClean="0">
                              <a:ln>
                                <a:noFill/>
                              </a:ln>
                              <a:solidFill>
                                <a:srgbClr val="245253"/>
                              </a:solidFill>
                              <a:effectLst/>
                              <a:uFillTx/>
                              <a:latin typeface="Cambria Math" panose="02040503050406030204" pitchFamily="18" charset="0"/>
                              <a:sym typeface="Century Gothic"/>
                            </a:rPr>
                            <m:t>𝒕</m:t>
                          </m:r>
                        </m:sub>
                      </m:sSub>
                      <m:r>
                        <a:rPr kumimoji="0" lang="en-US" sz="2000" b="1" i="1" u="none" strike="noStrike" cap="none" spc="0" normalizeH="0" baseline="0" smtClean="0">
                          <a:ln>
                            <a:noFill/>
                          </a:ln>
                          <a:solidFill>
                            <a:srgbClr val="245253"/>
                          </a:solidFill>
                          <a:effectLst/>
                          <a:uFillTx/>
                          <a:latin typeface="Cambria Math" panose="02040503050406030204" pitchFamily="18" charset="0"/>
                          <a:sym typeface="Century Gothic"/>
                        </a:rPr>
                        <m:t>+…+</m:t>
                      </m:r>
                      <m:r>
                        <a:rPr kumimoji="0" lang="en-US" sz="2000" b="1" i="1" u="none" strike="noStrike" cap="none" spc="0" normalizeH="0" baseline="0" smtClean="0">
                          <a:ln>
                            <a:noFill/>
                          </a:ln>
                          <a:solidFill>
                            <a:srgbClr val="245253"/>
                          </a:solidFill>
                          <a:effectLst/>
                          <a:uFillTx/>
                          <a:latin typeface="Cambria Math" panose="02040503050406030204" pitchFamily="18" charset="0"/>
                          <a:sym typeface="Century Gothic"/>
                        </a:rPr>
                        <m:t>𝑩</m:t>
                      </m:r>
                      <m:sSub>
                        <m:sSubPr>
                          <m:ctrlPr>
                            <a:rPr kumimoji="0" lang="en-US" sz="2000" b="1" i="1" u="none" strike="noStrike" cap="none" spc="0" normalizeH="0" baseline="0" smtClean="0">
                              <a:ln>
                                <a:noFill/>
                              </a:ln>
                              <a:solidFill>
                                <a:srgbClr val="245253"/>
                              </a:solidFill>
                              <a:effectLst/>
                              <a:uFillTx/>
                              <a:latin typeface="Cambria Math" panose="02040503050406030204" pitchFamily="18" charset="0"/>
                              <a:sym typeface="Century Gothic"/>
                            </a:rPr>
                          </m:ctrlPr>
                        </m:sSubPr>
                        <m:e>
                          <m:r>
                            <a:rPr kumimoji="0" lang="en-US" sz="2000" b="1" i="1" u="none" strike="noStrike" cap="none" spc="0" normalizeH="0" baseline="0" smtClean="0">
                              <a:ln>
                                <a:noFill/>
                              </a:ln>
                              <a:solidFill>
                                <a:srgbClr val="245253"/>
                              </a:solidFill>
                              <a:effectLst/>
                              <a:uFillTx/>
                              <a:latin typeface="Cambria Math" panose="02040503050406030204" pitchFamily="18" charset="0"/>
                              <a:sym typeface="Century Gothic"/>
                            </a:rPr>
                            <m:t>𝒖</m:t>
                          </m:r>
                        </m:e>
                        <m:sub>
                          <m:r>
                            <a:rPr kumimoji="0" lang="en-US" sz="2000" b="1" i="1" u="none" strike="noStrike" cap="none" spc="0" normalizeH="0" baseline="0" smtClean="0">
                              <a:ln>
                                <a:noFill/>
                              </a:ln>
                              <a:solidFill>
                                <a:srgbClr val="245253"/>
                              </a:solidFill>
                              <a:effectLst/>
                              <a:uFillTx/>
                              <a:latin typeface="Cambria Math" panose="02040503050406030204" pitchFamily="18" charset="0"/>
                              <a:sym typeface="Century Gothic"/>
                            </a:rPr>
                            <m:t>𝒕</m:t>
                          </m:r>
                          <m:r>
                            <a:rPr kumimoji="0" lang="en-US" sz="2000" b="1" i="1" u="none" strike="noStrike" cap="none" spc="0" normalizeH="0" baseline="0" smtClean="0">
                              <a:ln>
                                <a:noFill/>
                              </a:ln>
                              <a:solidFill>
                                <a:srgbClr val="245253"/>
                              </a:solidFill>
                              <a:effectLst/>
                              <a:uFillTx/>
                              <a:latin typeface="Cambria Math" panose="02040503050406030204" pitchFamily="18" charset="0"/>
                              <a:sym typeface="Century Gothic"/>
                            </a:rPr>
                            <m:t>+</m:t>
                          </m:r>
                          <m:r>
                            <a:rPr kumimoji="0" lang="en-US" sz="2000" b="1" i="1" u="none" strike="noStrike" cap="none" spc="0" normalizeH="0" baseline="0" smtClean="0">
                              <a:ln>
                                <a:noFill/>
                              </a:ln>
                              <a:solidFill>
                                <a:srgbClr val="245253"/>
                              </a:solidFill>
                              <a:effectLst/>
                              <a:uFillTx/>
                              <a:latin typeface="Cambria Math" panose="02040503050406030204" pitchFamily="18" charset="0"/>
                              <a:sym typeface="Century Gothic"/>
                            </a:rPr>
                            <m:t>𝑵</m:t>
                          </m:r>
                        </m:sub>
                      </m:sSub>
                    </m:oMath>
                  </m:oMathPara>
                </a14:m>
                <a:endParaRPr kumimoji="0" lang="en-US" sz="2000" b="1" i="0" u="none" strike="noStrike" cap="none" spc="0" normalizeH="0" baseline="0" dirty="0">
                  <a:ln>
                    <a:noFill/>
                  </a:ln>
                  <a:solidFill>
                    <a:srgbClr val="245253"/>
                  </a:solidFill>
                  <a:effectLst/>
                  <a:uFillTx/>
                  <a:sym typeface="Century Gothic"/>
                </a:endParaRPr>
              </a:p>
            </p:txBody>
          </p:sp>
        </mc:Choice>
        <mc:Fallback xmlns="">
          <p:sp>
            <p:nvSpPr>
              <p:cNvPr id="17" name="TextBox 16">
                <a:extLst>
                  <a:ext uri="{FF2B5EF4-FFF2-40B4-BE49-F238E27FC236}">
                    <a16:creationId xmlns:a16="http://schemas.microsoft.com/office/drawing/2014/main" id="{E13E58ED-39E8-897A-2DB2-9FB19DE223DD}"/>
                  </a:ext>
                </a:extLst>
              </p:cNvPr>
              <p:cNvSpPr txBox="1">
                <a:spLocks noRot="1" noChangeAspect="1" noMove="1" noResize="1" noEditPoints="1" noAdjustHandles="1" noChangeArrowheads="1" noChangeShapeType="1" noTextEdit="1"/>
              </p:cNvSpPr>
              <p:nvPr/>
            </p:nvSpPr>
            <p:spPr>
              <a:xfrm>
                <a:off x="5523418" y="1062222"/>
                <a:ext cx="6196514" cy="3184075"/>
              </a:xfrm>
              <a:prstGeom prst="rect">
                <a:avLst/>
              </a:prstGeom>
              <a:blipFill>
                <a:blip r:embed="rId5"/>
                <a:stretch>
                  <a:fillRect/>
                </a:stretch>
              </a:blipFill>
              <a:ln w="12700" cap="flat">
                <a:noFill/>
                <a:miter lim="400000"/>
              </a:ln>
              <a:effectLst/>
            </p:spPr>
            <p:txBody>
              <a:bodyPr/>
              <a:lstStyle/>
              <a:p>
                <a:r>
                  <a:rPr lang="en-US">
                    <a:noFill/>
                  </a:rPr>
                  <a:t> </a:t>
                </a:r>
              </a:p>
            </p:txBody>
          </p:sp>
        </mc:Fallback>
      </mc:AlternateContent>
      <p:cxnSp>
        <p:nvCxnSpPr>
          <p:cNvPr id="19" name="Straight Arrow Connector 18">
            <a:extLst>
              <a:ext uri="{FF2B5EF4-FFF2-40B4-BE49-F238E27FC236}">
                <a16:creationId xmlns:a16="http://schemas.microsoft.com/office/drawing/2014/main" id="{1322D687-3FEF-016E-9CEA-A4629A8A33B5}"/>
              </a:ext>
            </a:extLst>
          </p:cNvPr>
          <p:cNvCxnSpPr>
            <a:cxnSpLocks/>
          </p:cNvCxnSpPr>
          <p:nvPr/>
        </p:nvCxnSpPr>
        <p:spPr>
          <a:xfrm flipH="1">
            <a:off x="7248293" y="2118732"/>
            <a:ext cx="1494263" cy="591015"/>
          </a:xfrm>
          <a:prstGeom prst="straightConnector1">
            <a:avLst/>
          </a:prstGeom>
          <a:noFill/>
          <a:ln w="381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2" name="Straight Arrow Connector 21">
            <a:extLst>
              <a:ext uri="{FF2B5EF4-FFF2-40B4-BE49-F238E27FC236}">
                <a16:creationId xmlns:a16="http://schemas.microsoft.com/office/drawing/2014/main" id="{EDD26E82-8C5D-0210-31BC-DB5574099DF2}"/>
              </a:ext>
            </a:extLst>
          </p:cNvPr>
          <p:cNvCxnSpPr>
            <a:cxnSpLocks/>
          </p:cNvCxnSpPr>
          <p:nvPr/>
        </p:nvCxnSpPr>
        <p:spPr>
          <a:xfrm flipH="1" flipV="1">
            <a:off x="7170234" y="4255209"/>
            <a:ext cx="1572322" cy="539812"/>
          </a:xfrm>
          <a:prstGeom prst="straightConnector1">
            <a:avLst/>
          </a:prstGeom>
          <a:noFill/>
          <a:ln w="381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27" name="TextBox 26">
            <a:extLst>
              <a:ext uri="{FF2B5EF4-FFF2-40B4-BE49-F238E27FC236}">
                <a16:creationId xmlns:a16="http://schemas.microsoft.com/office/drawing/2014/main" id="{1AF746E3-ADF5-E16A-4B57-4F091F15D19D}"/>
              </a:ext>
            </a:extLst>
          </p:cNvPr>
          <p:cNvSpPr txBox="1"/>
          <p:nvPr/>
        </p:nvSpPr>
        <p:spPr>
          <a:xfrm>
            <a:off x="7961969" y="4885072"/>
            <a:ext cx="3936381"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245253"/>
                </a:solidFill>
                <a:effectLst/>
                <a:uFillTx/>
                <a:latin typeface="Century Gothic"/>
                <a:ea typeface="Century Gothic"/>
                <a:cs typeface="Century Gothic"/>
                <a:sym typeface="Century Gothic"/>
              </a:rPr>
              <a:t>Encoded state at any time in future is linear function of the initial state and the trajectory of actuators</a:t>
            </a: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92D3512E-B43A-EE8C-D147-1C07B3E12862}"/>
                  </a:ext>
                </a:extLst>
              </p:cNvPr>
              <p:cNvSpPr txBox="1"/>
              <p:nvPr/>
            </p:nvSpPr>
            <p:spPr>
              <a:xfrm>
                <a:off x="2258123" y="5005978"/>
                <a:ext cx="6099716" cy="11341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600" dirty="0"/>
                  <a:t>Model-Predictive Control:</a:t>
                </a:r>
              </a:p>
              <a:p>
                <a:r>
                  <a:rPr lang="en-US" sz="1600" dirty="0"/>
                  <a:t> </a:t>
                </a:r>
              </a:p>
              <a:p>
                <a:r>
                  <a:rPr lang="en-US" sz="1600" b="1" dirty="0"/>
                  <a:t>Minimize </a:t>
                </a:r>
                <a14:m>
                  <m:oMath xmlns:m="http://schemas.openxmlformats.org/officeDocument/2006/math">
                    <m:sSup>
                      <m:sSupPr>
                        <m:ctrlPr>
                          <a:rPr lang="en-US" sz="1600" b="1" i="1" smtClean="0">
                            <a:latin typeface="Cambria Math" panose="02040503050406030204" pitchFamily="18" charset="0"/>
                          </a:rPr>
                        </m:ctrlPr>
                      </m:sSupPr>
                      <m:e>
                        <m:r>
                          <a:rPr lang="en-US" sz="1600" b="1" i="1" smtClean="0">
                            <a:latin typeface="Cambria Math" panose="02040503050406030204" pitchFamily="18" charset="0"/>
                          </a:rPr>
                          <m:t>(</m:t>
                        </m:r>
                        <m:r>
                          <a:rPr lang="en-US" sz="1600" b="1" i="1" smtClean="0">
                            <a:latin typeface="Cambria Math" panose="02040503050406030204" pitchFamily="18" charset="0"/>
                          </a:rPr>
                          <m:t>𝒛</m:t>
                        </m:r>
                        <m:r>
                          <a:rPr lang="en-US" sz="1600" b="1" i="1" smtClean="0">
                            <a:latin typeface="Cambria Math" panose="02040503050406030204" pitchFamily="18" charset="0"/>
                          </a:rPr>
                          <m:t>−</m:t>
                        </m:r>
                        <m:sSub>
                          <m:sSubPr>
                            <m:ctrlPr>
                              <a:rPr lang="en-US" sz="1600" b="1" i="1" smtClean="0">
                                <a:latin typeface="Cambria Math" panose="02040503050406030204" pitchFamily="18" charset="0"/>
                              </a:rPr>
                            </m:ctrlPr>
                          </m:sSubPr>
                          <m:e>
                            <m:r>
                              <a:rPr lang="en-US" sz="1600" b="1" i="1" smtClean="0">
                                <a:latin typeface="Cambria Math" panose="02040503050406030204" pitchFamily="18" charset="0"/>
                              </a:rPr>
                              <m:t>𝒛</m:t>
                            </m:r>
                          </m:e>
                          <m:sub>
                            <m:r>
                              <a:rPr lang="en-US" sz="1600" b="1" i="1" smtClean="0">
                                <a:latin typeface="Cambria Math" panose="02040503050406030204" pitchFamily="18" charset="0"/>
                              </a:rPr>
                              <m:t>𝒕𝒂𝒓𝒈𝒆𝒕</m:t>
                            </m:r>
                          </m:sub>
                        </m:sSub>
                        <m:r>
                          <a:rPr lang="en-US" sz="1600" b="1" i="1" smtClean="0">
                            <a:latin typeface="Cambria Math" panose="02040503050406030204" pitchFamily="18" charset="0"/>
                          </a:rPr>
                          <m:t>)</m:t>
                        </m:r>
                      </m:e>
                      <m:sup>
                        <m:r>
                          <a:rPr lang="en-US" sz="1600" b="1" i="1" smtClean="0">
                            <a:latin typeface="Cambria Math" panose="02040503050406030204" pitchFamily="18" charset="0"/>
                          </a:rPr>
                          <m:t>𝑻</m:t>
                        </m:r>
                      </m:sup>
                    </m:sSup>
                    <m:r>
                      <a:rPr lang="en-US" sz="1600" b="1" i="1" smtClean="0">
                        <a:latin typeface="Cambria Math" panose="02040503050406030204" pitchFamily="18" charset="0"/>
                      </a:rPr>
                      <m:t>𝑸</m:t>
                    </m:r>
                    <m:r>
                      <a:rPr lang="en-US" sz="1600" i="1">
                        <a:latin typeface="Cambria Math" panose="02040503050406030204" pitchFamily="18" charset="0"/>
                      </a:rPr>
                      <m:t>(</m:t>
                    </m:r>
                    <m:r>
                      <a:rPr lang="en-US" sz="1600" i="1">
                        <a:latin typeface="Cambria Math" panose="02040503050406030204" pitchFamily="18" charset="0"/>
                      </a:rPr>
                      <m:t>𝒛</m:t>
                    </m:r>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𝒛</m:t>
                        </m:r>
                      </m:e>
                      <m:sub>
                        <m:r>
                          <a:rPr lang="en-US" sz="1600" i="1">
                            <a:latin typeface="Cambria Math" panose="02040503050406030204" pitchFamily="18" charset="0"/>
                          </a:rPr>
                          <m:t>𝒕𝒂𝒓𝒈𝒆𝒕</m:t>
                        </m:r>
                      </m:sub>
                    </m:sSub>
                    <m:r>
                      <a:rPr lang="en-US" sz="1600" i="1">
                        <a:latin typeface="Cambria Math" panose="02040503050406030204" pitchFamily="18" charset="0"/>
                      </a:rPr>
                      <m:t>)</m:t>
                    </m:r>
                    <m:r>
                      <a:rPr lang="en-US" sz="1600" b="1" i="1" smtClean="0">
                        <a:latin typeface="Cambria Math" panose="02040503050406030204" pitchFamily="18" charset="0"/>
                      </a:rPr>
                      <m:t>+</m:t>
                    </m:r>
                    <m:sSup>
                      <m:sSupPr>
                        <m:ctrlPr>
                          <a:rPr lang="en-US" sz="1600" b="1" i="1" smtClean="0">
                            <a:latin typeface="Cambria Math" panose="02040503050406030204" pitchFamily="18" charset="0"/>
                          </a:rPr>
                        </m:ctrlPr>
                      </m:sSupPr>
                      <m:e>
                        <m:r>
                          <a:rPr lang="en-US" sz="1600" b="1" i="1" smtClean="0">
                            <a:latin typeface="Cambria Math" panose="02040503050406030204" pitchFamily="18" charset="0"/>
                          </a:rPr>
                          <m:t>𝒖</m:t>
                        </m:r>
                      </m:e>
                      <m:sup>
                        <m:r>
                          <a:rPr lang="en-US" sz="1600" b="1" i="1" smtClean="0">
                            <a:latin typeface="Cambria Math" panose="02040503050406030204" pitchFamily="18" charset="0"/>
                          </a:rPr>
                          <m:t>𝑻</m:t>
                        </m:r>
                      </m:sup>
                    </m:sSup>
                    <m:r>
                      <a:rPr lang="en-US" sz="1600" b="1" i="1" smtClean="0">
                        <a:latin typeface="Cambria Math" panose="02040503050406030204" pitchFamily="18" charset="0"/>
                      </a:rPr>
                      <m:t>𝑹𝒖</m:t>
                    </m:r>
                  </m:oMath>
                </a14:m>
                <a:endParaRPr lang="en-US" sz="1600" dirty="0"/>
              </a:p>
              <a:p>
                <a:r>
                  <a:rPr lang="en-US" sz="1600" b="1" dirty="0" err="1"/>
                  <a:t>s.t.</a:t>
                </a:r>
                <a:r>
                  <a:rPr lang="en-US" sz="1600" b="1" dirty="0"/>
                  <a:t> </a:t>
                </a:r>
                <a14:m>
                  <m:oMath xmlns:m="http://schemas.openxmlformats.org/officeDocument/2006/math">
                    <m:r>
                      <a:rPr lang="en-US" sz="1600" b="1" i="1" smtClean="0">
                        <a:latin typeface="Cambria Math" panose="02040503050406030204" pitchFamily="18" charset="0"/>
                      </a:rPr>
                      <m:t>𝑫𝒖</m:t>
                    </m:r>
                    <m:r>
                      <a:rPr lang="en-US" sz="1600" b="1" i="1" smtClean="0">
                        <a:latin typeface="Cambria Math" panose="02040503050406030204" pitchFamily="18" charset="0"/>
                      </a:rPr>
                      <m:t>&lt;</m:t>
                    </m:r>
                    <m:r>
                      <a:rPr lang="en-US" sz="1600" b="1" i="1" smtClean="0">
                        <a:latin typeface="Cambria Math" panose="02040503050406030204" pitchFamily="18" charset="0"/>
                      </a:rPr>
                      <m:t>𝒅</m:t>
                    </m:r>
                  </m:oMath>
                </a14:m>
                <a:endParaRPr lang="en-US" sz="1600" dirty="0"/>
              </a:p>
            </p:txBody>
          </p:sp>
        </mc:Choice>
        <mc:Fallback xmlns="">
          <p:sp>
            <p:nvSpPr>
              <p:cNvPr id="33" name="TextBox 32">
                <a:extLst>
                  <a:ext uri="{FF2B5EF4-FFF2-40B4-BE49-F238E27FC236}">
                    <a16:creationId xmlns:a16="http://schemas.microsoft.com/office/drawing/2014/main" id="{92D3512E-B43A-EE8C-D147-1C07B3E12862}"/>
                  </a:ext>
                </a:extLst>
              </p:cNvPr>
              <p:cNvSpPr txBox="1">
                <a:spLocks noRot="1" noChangeAspect="1" noMove="1" noResize="1" noEditPoints="1" noAdjustHandles="1" noChangeArrowheads="1" noChangeShapeType="1" noTextEdit="1"/>
              </p:cNvSpPr>
              <p:nvPr/>
            </p:nvSpPr>
            <p:spPr>
              <a:xfrm>
                <a:off x="2258123" y="5005978"/>
                <a:ext cx="6099716" cy="1134157"/>
              </a:xfrm>
              <a:prstGeom prst="rect">
                <a:avLst/>
              </a:prstGeom>
              <a:blipFill>
                <a:blip r:embed="rId6"/>
                <a:stretch>
                  <a:fillRect t="-2222" b="-3333"/>
                </a:stretch>
              </a:blipFill>
              <a:ln w="12700" cap="flat">
                <a:noFill/>
                <a:miter lim="400000"/>
              </a:ln>
              <a:effectLst/>
            </p:spPr>
            <p:txBody>
              <a:bodyPr/>
              <a:lstStyle/>
              <a:p>
                <a:r>
                  <a:rPr lang="en-US">
                    <a:noFill/>
                  </a:rPr>
                  <a:t> </a:t>
                </a:r>
              </a:p>
            </p:txBody>
          </p:sp>
        </mc:Fallback>
      </mc:AlternateContent>
    </p:spTree>
    <p:extLst>
      <p:ext uri="{BB962C8B-B14F-4D97-AF65-F5344CB8AC3E}">
        <p14:creationId xmlns:p14="http://schemas.microsoft.com/office/powerpoint/2010/main" val="199529192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2CDBCE-BE64-4181-BC9B-D62B3D5BC523}"/>
              </a:ext>
            </a:extLst>
          </p:cNvPr>
          <p:cNvSpPr>
            <a:spLocks noGrp="1"/>
          </p:cNvSpPr>
          <p:nvPr>
            <p:ph type="title"/>
          </p:nvPr>
        </p:nvSpPr>
        <p:spPr>
          <a:xfrm>
            <a:off x="293524" y="217258"/>
            <a:ext cx="11556353" cy="492991"/>
          </a:xfrm>
        </p:spPr>
        <p:txBody>
          <a:bodyPr>
            <a:normAutofit fontScale="90000"/>
          </a:bodyPr>
          <a:lstStyle/>
          <a:p>
            <a:r>
              <a:rPr lang="en-US" dirty="0"/>
              <a:t>Profile evolution via fully data-driven Machine Learning (ML): bad extrapolation</a:t>
            </a:r>
          </a:p>
        </p:txBody>
      </p:sp>
      <p:sp>
        <p:nvSpPr>
          <p:cNvPr id="4" name="Slide Number Placeholder 3">
            <a:extLst>
              <a:ext uri="{FF2B5EF4-FFF2-40B4-BE49-F238E27FC236}">
                <a16:creationId xmlns:a16="http://schemas.microsoft.com/office/drawing/2014/main" id="{33CBD3BF-D9BF-3A70-3A0A-ECADF6C6D5C4}"/>
              </a:ext>
            </a:extLst>
          </p:cNvPr>
          <p:cNvSpPr>
            <a:spLocks noGrp="1"/>
          </p:cNvSpPr>
          <p:nvPr>
            <p:ph type="sldNum" sz="quarter" idx="2"/>
          </p:nvPr>
        </p:nvSpPr>
        <p:spPr/>
        <p:txBody>
          <a:bodyPr/>
          <a:lstStyle/>
          <a:p>
            <a:fld id="{86CB4B4D-7CA3-9044-876B-883B54F8677D}" type="slidenum">
              <a:rPr lang="en-US" smtClean="0"/>
              <a:t>3</a:t>
            </a:fld>
            <a:endParaRPr lang="en-US" dirty="0"/>
          </a:p>
        </p:txBody>
      </p:sp>
      <p:sp>
        <p:nvSpPr>
          <p:cNvPr id="6" name="TextBox 5">
            <a:extLst>
              <a:ext uri="{FF2B5EF4-FFF2-40B4-BE49-F238E27FC236}">
                <a16:creationId xmlns:a16="http://schemas.microsoft.com/office/drawing/2014/main" id="{898234A1-B3A4-075A-29A9-9D766E7CBA60}"/>
              </a:ext>
            </a:extLst>
          </p:cNvPr>
          <p:cNvSpPr txBox="1"/>
          <p:nvPr/>
        </p:nvSpPr>
        <p:spPr>
          <a:xfrm>
            <a:off x="6588367" y="6192549"/>
            <a:ext cx="3681047" cy="58477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t>Abbate, Conlin Nuclear Fusion 2021</a:t>
            </a:r>
          </a:p>
          <a:p>
            <a:r>
              <a:rPr lang="en-US" dirty="0"/>
              <a:t>Abbate, Conlin Physics of Plasmas 2023</a:t>
            </a:r>
          </a:p>
          <a:p>
            <a:r>
              <a:rPr lang="en-US" dirty="0"/>
              <a:t>Char, Abbate Learning for Discovery and Control 2023</a:t>
            </a:r>
          </a:p>
          <a:p>
            <a:r>
              <a:rPr lang="en-US" dirty="0"/>
              <a:t>Abbate Nuclear Fusion 2025</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A885883-049E-E5A5-D259-D105A5A32386}"/>
                  </a:ext>
                </a:extLst>
              </p:cNvPr>
              <p:cNvSpPr txBox="1"/>
              <p:nvPr/>
            </p:nvSpPr>
            <p:spPr>
              <a:xfrm>
                <a:off x="7910505" y="5661444"/>
                <a:ext cx="2885196" cy="3942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245253"/>
                    </a:solidFill>
                    <a:effectLst/>
                    <a:uFillTx/>
                    <a:ea typeface="Century Gothic"/>
                    <a:cs typeface="Century Gothic"/>
                    <a:sym typeface="Century Gothic"/>
                  </a:rPr>
                  <a:t>(Predicting </a:t>
                </a:r>
                <a14:m>
                  <m:oMath xmlns:m="http://schemas.openxmlformats.org/officeDocument/2006/math">
                    <m:sSub>
                      <m:sSubPr>
                        <m:ctrlPr>
                          <a:rPr kumimoji="0" lang="en-US" sz="18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ctrlPr>
                      </m:sSubPr>
                      <m:e>
                        <m:r>
                          <a:rPr kumimoji="0" lang="en-US" sz="18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𝑰</m:t>
                        </m:r>
                      </m:e>
                      <m:sub>
                        <m:r>
                          <a:rPr kumimoji="0" lang="en-US" sz="18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𝒑</m:t>
                        </m:r>
                      </m:sub>
                    </m:sSub>
                    <m:r>
                      <a:rPr kumimoji="0" lang="en-US" sz="18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&gt;</m:t>
                    </m:r>
                    <m:r>
                      <a:rPr kumimoji="0" lang="en-US" sz="18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𝟏</m:t>
                    </m:r>
                    <m:r>
                      <a:rPr kumimoji="0" lang="en-US" sz="18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m:t>
                    </m:r>
                    <m:r>
                      <a:rPr kumimoji="0" lang="en-US" sz="18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𝟑</m:t>
                    </m:r>
                    <m:r>
                      <a:rPr kumimoji="0" lang="en-US" sz="18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𝑴𝑨</m:t>
                    </m:r>
                  </m:oMath>
                </a14:m>
                <a:r>
                  <a:rPr kumimoji="0" lang="en-US" sz="1800" b="1" i="0" u="none" strike="noStrike" cap="none" spc="0" normalizeH="0" baseline="0" dirty="0">
                    <a:ln>
                      <a:noFill/>
                    </a:ln>
                    <a:solidFill>
                      <a:srgbClr val="245253"/>
                    </a:solidFill>
                    <a:effectLst/>
                    <a:uFillTx/>
                    <a:ea typeface="Century Gothic"/>
                    <a:cs typeface="Century Gothic"/>
                    <a:sym typeface="Century Gothic"/>
                  </a:rPr>
                  <a:t>)</a:t>
                </a:r>
              </a:p>
            </p:txBody>
          </p:sp>
        </mc:Choice>
        <mc:Fallback xmlns="">
          <p:sp>
            <p:nvSpPr>
              <p:cNvPr id="2" name="TextBox 1">
                <a:extLst>
                  <a:ext uri="{FF2B5EF4-FFF2-40B4-BE49-F238E27FC236}">
                    <a16:creationId xmlns:a16="http://schemas.microsoft.com/office/drawing/2014/main" id="{CA885883-049E-E5A5-D259-D105A5A32386}"/>
                  </a:ext>
                </a:extLst>
              </p:cNvPr>
              <p:cNvSpPr txBox="1">
                <a:spLocks noRot="1" noChangeAspect="1" noMove="1" noResize="1" noEditPoints="1" noAdjustHandles="1" noChangeArrowheads="1" noChangeShapeType="1" noTextEdit="1"/>
              </p:cNvSpPr>
              <p:nvPr/>
            </p:nvSpPr>
            <p:spPr>
              <a:xfrm>
                <a:off x="7910505" y="5661444"/>
                <a:ext cx="2885196" cy="394208"/>
              </a:xfrm>
              <a:prstGeom prst="rect">
                <a:avLst/>
              </a:prstGeom>
              <a:blipFill>
                <a:blip r:embed="rId5"/>
                <a:stretch>
                  <a:fillRect t="-10938" b="-17188"/>
                </a:stretch>
              </a:blipFill>
              <a:ln w="12700" cap="flat">
                <a:noFill/>
                <a:miter lim="400000"/>
              </a:ln>
              <a:effectLst/>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01420F5D-3384-26AB-D4F6-BB317FC3762E}"/>
              </a:ext>
            </a:extLst>
          </p:cNvPr>
          <p:cNvGrpSpPr/>
          <p:nvPr/>
        </p:nvGrpSpPr>
        <p:grpSpPr>
          <a:xfrm>
            <a:off x="6483610" y="1536253"/>
            <a:ext cx="5355986" cy="4205065"/>
            <a:chOff x="6704135" y="1394232"/>
            <a:chExt cx="5355986" cy="4205065"/>
          </a:xfrm>
        </p:grpSpPr>
        <p:pic>
          <p:nvPicPr>
            <p:cNvPr id="16" name="Picture 15" descr="A graph of different colored bars&#10;&#10;AI-generated content may be incorrect.">
              <a:extLst>
                <a:ext uri="{FF2B5EF4-FFF2-40B4-BE49-F238E27FC236}">
                  <a16:creationId xmlns:a16="http://schemas.microsoft.com/office/drawing/2014/main" id="{F241D101-3CDA-CDFE-3261-E386ED0075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04135" y="1433530"/>
              <a:ext cx="5355986" cy="4165767"/>
            </a:xfrm>
            <a:prstGeom prst="rect">
              <a:avLst/>
            </a:prstGeom>
          </p:spPr>
        </p:pic>
        <p:cxnSp>
          <p:nvCxnSpPr>
            <p:cNvPr id="13" name="Straight Arrow Connector 12">
              <a:extLst>
                <a:ext uri="{FF2B5EF4-FFF2-40B4-BE49-F238E27FC236}">
                  <a16:creationId xmlns:a16="http://schemas.microsoft.com/office/drawing/2014/main" id="{0479E28B-B258-76B1-8909-B250F828847F}"/>
                </a:ext>
              </a:extLst>
            </p:cNvPr>
            <p:cNvCxnSpPr>
              <a:cxnSpLocks/>
            </p:cNvCxnSpPr>
            <p:nvPr/>
          </p:nvCxnSpPr>
          <p:spPr>
            <a:xfrm>
              <a:off x="8248261" y="1394232"/>
              <a:ext cx="3312368" cy="0"/>
            </a:xfrm>
            <a:prstGeom prst="straightConnector1">
              <a:avLst/>
            </a:prstGeom>
            <a:noFill/>
            <a:ln w="76200" cap="flat">
              <a:solidFill>
                <a:schemeClr val="bg2">
                  <a:lumMod val="50000"/>
                </a:schemeClr>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8" name="TextBox 7">
              <a:extLst>
                <a:ext uri="{FF2B5EF4-FFF2-40B4-BE49-F238E27FC236}">
                  <a16:creationId xmlns:a16="http://schemas.microsoft.com/office/drawing/2014/main" id="{6FC7103A-8A37-94C2-A111-2BC6902F7305}"/>
                </a:ext>
              </a:extLst>
            </p:cNvPr>
            <p:cNvSpPr txBox="1"/>
            <p:nvPr/>
          </p:nvSpPr>
          <p:spPr>
            <a:xfrm>
              <a:off x="9904445" y="2068230"/>
              <a:ext cx="1931691"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200" dirty="0">
                  <a:solidFill>
                    <a:schemeClr val="bg2">
                      <a:lumMod val="50000"/>
                    </a:schemeClr>
                  </a:solidFill>
                </a:rPr>
                <a:t>Constant benchmark: “Safe predictor of future is the past”</a:t>
              </a:r>
            </a:p>
          </p:txBody>
        </p:sp>
      </p:grpSp>
      <p:pic>
        <p:nvPicPr>
          <p:cNvPr id="12" name="VIDEO_ml">
            <a:hlinkClick r:id="" action="ppaction://media"/>
            <a:extLst>
              <a:ext uri="{FF2B5EF4-FFF2-40B4-BE49-F238E27FC236}">
                <a16:creationId xmlns:a16="http://schemas.microsoft.com/office/drawing/2014/main" id="{8F3B8442-638D-2AD6-327B-97649DB5564F}"/>
              </a:ext>
            </a:extLst>
          </p:cNvPr>
          <p:cNvPicPr>
            <a:picLocks noChangeAspect="1"/>
          </p:cNvPicPr>
          <p:nvPr>
            <a:videoFile r:link="rId2"/>
            <p:extLst>
              <p:ext uri="{DAA4B4D4-6D71-4841-9C94-3DE7FCFB9230}">
                <p14:media xmlns:p14="http://schemas.microsoft.com/office/powerpoint/2010/main" r:embed="rId1"/>
              </p:ext>
            </p:extLst>
          </p:nvPr>
        </p:nvPicPr>
        <p:blipFill>
          <a:blip r:embed="rId7"/>
          <a:srcRect t="8373" b="3221"/>
          <a:stretch>
            <a:fillRect/>
          </a:stretch>
        </p:blipFill>
        <p:spPr>
          <a:xfrm>
            <a:off x="-1" y="996826"/>
            <a:ext cx="6588369" cy="5824566"/>
          </a:xfrm>
          <a:prstGeom prst="rect">
            <a:avLst/>
          </a:prstGeom>
        </p:spPr>
      </p:pic>
      <p:sp>
        <p:nvSpPr>
          <p:cNvPr id="15" name="TextBox 14">
            <a:extLst>
              <a:ext uri="{FF2B5EF4-FFF2-40B4-BE49-F238E27FC236}">
                <a16:creationId xmlns:a16="http://schemas.microsoft.com/office/drawing/2014/main" id="{EE9A22C8-315A-0FCB-DAA5-A79B56BFAF64}"/>
              </a:ext>
            </a:extLst>
          </p:cNvPr>
          <p:cNvSpPr txBox="1"/>
          <p:nvPr/>
        </p:nvSpPr>
        <p:spPr>
          <a:xfrm>
            <a:off x="6041662" y="1069110"/>
            <a:ext cx="1868843"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chemeClr val="bg2">
                    <a:lumMod val="50000"/>
                  </a:schemeClr>
                </a:solidFill>
                <a:effectLst/>
                <a:uFillTx/>
                <a:latin typeface="Century Gothic"/>
                <a:ea typeface="Century Gothic"/>
                <a:cs typeface="Century Gothic"/>
                <a:sym typeface="Century Gothic"/>
              </a:rPr>
              <a:t>Less extrapolation</a:t>
            </a:r>
          </a:p>
        </p:txBody>
      </p:sp>
      <p:cxnSp>
        <p:nvCxnSpPr>
          <p:cNvPr id="17" name="Straight Arrow Connector 16">
            <a:extLst>
              <a:ext uri="{FF2B5EF4-FFF2-40B4-BE49-F238E27FC236}">
                <a16:creationId xmlns:a16="http://schemas.microsoft.com/office/drawing/2014/main" id="{9BE8051D-487F-AF45-5BA6-EE276F7D59F1}"/>
              </a:ext>
            </a:extLst>
          </p:cNvPr>
          <p:cNvCxnSpPr>
            <a:cxnSpLocks/>
          </p:cNvCxnSpPr>
          <p:nvPr/>
        </p:nvCxnSpPr>
        <p:spPr>
          <a:xfrm>
            <a:off x="5978769" y="1467120"/>
            <a:ext cx="0" cy="600733"/>
          </a:xfrm>
          <a:prstGeom prst="straightConnector1">
            <a:avLst/>
          </a:prstGeom>
          <a:noFill/>
          <a:ln w="76200" cap="flat">
            <a:solidFill>
              <a:schemeClr val="bg2">
                <a:lumMod val="50000"/>
              </a:schemeClr>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4445410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67"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12"/>
                </p:tgtEl>
              </p:cMediaNode>
            </p:video>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withEffect">
                                  <p:stCondLst>
                                    <p:cond delay="0"/>
                                  </p:stCondLst>
                                  <p:childTnLst>
                                    <p:cmd type="call" cmd="togglePause">
                                      <p:cBhvr>
                                        <p:cTn id="16"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1AC38B-5E24-3144-395C-790156E6190B}"/>
              </a:ext>
            </a:extLst>
          </p:cNvPr>
          <p:cNvSpPr>
            <a:spLocks noGrp="1"/>
          </p:cNvSpPr>
          <p:nvPr>
            <p:ph type="title"/>
          </p:nvPr>
        </p:nvSpPr>
        <p:spPr/>
        <p:txBody>
          <a:bodyPr/>
          <a:lstStyle/>
          <a:p>
            <a:r>
              <a:rPr lang="en-US" dirty="0"/>
              <a:t>More details on ASTRA/TRANSP comparison</a:t>
            </a:r>
          </a:p>
        </p:txBody>
      </p:sp>
      <p:sp>
        <p:nvSpPr>
          <p:cNvPr id="4" name="Slide Number Placeholder 3">
            <a:extLst>
              <a:ext uri="{FF2B5EF4-FFF2-40B4-BE49-F238E27FC236}">
                <a16:creationId xmlns:a16="http://schemas.microsoft.com/office/drawing/2014/main" id="{986F174A-8461-2C91-164D-31BA620FF1B5}"/>
              </a:ext>
            </a:extLst>
          </p:cNvPr>
          <p:cNvSpPr>
            <a:spLocks noGrp="1"/>
          </p:cNvSpPr>
          <p:nvPr>
            <p:ph type="sldNum" sz="quarter" idx="2"/>
          </p:nvPr>
        </p:nvSpPr>
        <p:spPr/>
        <p:txBody>
          <a:bodyPr/>
          <a:lstStyle/>
          <a:p>
            <a:fld id="{86CB4B4D-7CA3-9044-876B-883B54F8677D}" type="slidenum">
              <a:rPr lang="en-US" smtClean="0"/>
              <a:t>30</a:t>
            </a:fld>
            <a:endParaRPr lang="en-US" dirty="0"/>
          </a:p>
        </p:txBody>
      </p:sp>
      <p:pic>
        <p:nvPicPr>
          <p:cNvPr id="15362" name="Picture 2">
            <a:extLst>
              <a:ext uri="{FF2B5EF4-FFF2-40B4-BE49-F238E27FC236}">
                <a16:creationId xmlns:a16="http://schemas.microsoft.com/office/drawing/2014/main" id="{CC767EF3-FB73-EEB6-0F7A-3AB887FCC1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1026336"/>
            <a:ext cx="5486400" cy="5458601"/>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a:extLst>
              <a:ext uri="{FF2B5EF4-FFF2-40B4-BE49-F238E27FC236}">
                <a16:creationId xmlns:a16="http://schemas.microsoft.com/office/drawing/2014/main" id="{1C8078ED-E409-FE9B-FCE0-C387DD7256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205" y="519639"/>
            <a:ext cx="4692196" cy="6471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200795"/>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419BCC-E364-BD20-C3A2-73128C9BE752}"/>
              </a:ext>
            </a:extLst>
          </p:cNvPr>
          <p:cNvSpPr>
            <a:spLocks noGrp="1"/>
          </p:cNvSpPr>
          <p:nvPr>
            <p:ph type="body" idx="1"/>
          </p:nvPr>
        </p:nvSpPr>
        <p:spPr>
          <a:xfrm>
            <a:off x="609601" y="2123849"/>
            <a:ext cx="4426226" cy="3733612"/>
          </a:xfrm>
        </p:spPr>
        <p:txBody>
          <a:bodyPr/>
          <a:lstStyle/>
          <a:p>
            <a:r>
              <a:rPr lang="en-US" dirty="0"/>
              <a:t>Total neutral beam power</a:t>
            </a:r>
          </a:p>
          <a:p>
            <a:r>
              <a:rPr lang="en-US" dirty="0"/>
              <a:t>Total neutral beam torque</a:t>
            </a:r>
          </a:p>
          <a:p>
            <a:r>
              <a:rPr lang="en-US" dirty="0"/>
              <a:t>Total ECH power</a:t>
            </a:r>
          </a:p>
          <a:p>
            <a:r>
              <a:rPr lang="en-US" dirty="0"/>
              <a:t>Target plasma current</a:t>
            </a:r>
          </a:p>
          <a:p>
            <a:r>
              <a:rPr lang="en-US" dirty="0"/>
              <a:t>Total deuterium gas puffed</a:t>
            </a:r>
          </a:p>
          <a:p>
            <a:r>
              <a:rPr lang="en-US" dirty="0"/>
              <a:t>Target toroidal magnetic field</a:t>
            </a:r>
          </a:p>
          <a:p>
            <a:r>
              <a:rPr lang="en-US" dirty="0"/>
              <a:t>Target plasma shape parameters</a:t>
            </a:r>
          </a:p>
        </p:txBody>
      </p:sp>
      <p:sp>
        <p:nvSpPr>
          <p:cNvPr id="3" name="Title 2">
            <a:extLst>
              <a:ext uri="{FF2B5EF4-FFF2-40B4-BE49-F238E27FC236}">
                <a16:creationId xmlns:a16="http://schemas.microsoft.com/office/drawing/2014/main" id="{D8AE1402-6F5E-2C64-528B-22DD5C242CB2}"/>
              </a:ext>
            </a:extLst>
          </p:cNvPr>
          <p:cNvSpPr>
            <a:spLocks noGrp="1"/>
          </p:cNvSpPr>
          <p:nvPr>
            <p:ph type="title"/>
          </p:nvPr>
        </p:nvSpPr>
        <p:spPr/>
        <p:txBody>
          <a:bodyPr/>
          <a:lstStyle/>
          <a:p>
            <a:r>
              <a:rPr lang="en-US" dirty="0"/>
              <a:t>Kinetic plasma profile actuators</a:t>
            </a:r>
          </a:p>
        </p:txBody>
      </p:sp>
      <p:sp>
        <p:nvSpPr>
          <p:cNvPr id="4" name="Slide Number Placeholder 3">
            <a:extLst>
              <a:ext uri="{FF2B5EF4-FFF2-40B4-BE49-F238E27FC236}">
                <a16:creationId xmlns:a16="http://schemas.microsoft.com/office/drawing/2014/main" id="{80E1A500-5A3C-31BB-F092-770B4EA4633E}"/>
              </a:ext>
            </a:extLst>
          </p:cNvPr>
          <p:cNvSpPr>
            <a:spLocks noGrp="1"/>
          </p:cNvSpPr>
          <p:nvPr>
            <p:ph type="sldNum" sz="quarter" idx="2"/>
          </p:nvPr>
        </p:nvSpPr>
        <p:spPr/>
        <p:txBody>
          <a:bodyPr/>
          <a:lstStyle/>
          <a:p>
            <a:fld id="{86CB4B4D-7CA3-9044-876B-883B54F8677D}" type="slidenum">
              <a:rPr lang="en-US" smtClean="0"/>
              <a:t>31</a:t>
            </a:fld>
            <a:endParaRPr lang="en-US" dirty="0"/>
          </a:p>
        </p:txBody>
      </p:sp>
      <p:pic>
        <p:nvPicPr>
          <p:cNvPr id="5122" name="Picture 2">
            <a:extLst>
              <a:ext uri="{FF2B5EF4-FFF2-40B4-BE49-F238E27FC236}">
                <a16:creationId xmlns:a16="http://schemas.microsoft.com/office/drawing/2014/main" id="{256A92CF-95FF-8B1E-CB7D-2AE53FD262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5827" y="1205202"/>
            <a:ext cx="6677990" cy="4447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059973"/>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B9751E-1A4F-3D35-0CF0-D87BD7232C50}"/>
              </a:ext>
            </a:extLst>
          </p:cNvPr>
          <p:cNvSpPr>
            <a:spLocks noGrp="1"/>
          </p:cNvSpPr>
          <p:nvPr>
            <p:ph type="body" idx="1"/>
          </p:nvPr>
        </p:nvSpPr>
        <p:spPr>
          <a:xfrm>
            <a:off x="850900" y="1003300"/>
            <a:ext cx="10490200" cy="5637442"/>
          </a:xfrm>
        </p:spPr>
        <p:txBody>
          <a:bodyPr>
            <a:normAutofit fontScale="77500" lnSpcReduction="20000"/>
          </a:bodyPr>
          <a:lstStyle/>
          <a:p>
            <a:pPr marL="0" indent="0">
              <a:buNone/>
            </a:pPr>
            <a:r>
              <a:rPr lang="en-US" b="1" i="0" u="none" strike="noStrike" dirty="0">
                <a:solidFill>
                  <a:srgbClr val="222222"/>
                </a:solidFill>
                <a:effectLst/>
                <a:latin typeface="Arial" panose="020B0604020202020204" pitchFamily="34" charset="0"/>
              </a:rPr>
              <a:t>Cross-verification and validation of predictive capabilities of the ASTRA and TRANSP codes</a:t>
            </a:r>
            <a:br>
              <a:rPr lang="en-US" dirty="0"/>
            </a:br>
            <a:r>
              <a:rPr lang="en-US" b="1" i="1" u="none" strike="noStrike" dirty="0">
                <a:solidFill>
                  <a:srgbClr val="222222"/>
                </a:solidFill>
                <a:effectLst/>
                <a:latin typeface="Arial" panose="020B0604020202020204" pitchFamily="34" charset="0"/>
              </a:rPr>
              <a:t>Abbate</a:t>
            </a:r>
            <a:r>
              <a:rPr lang="en-US" b="0" i="1" u="none" strike="noStrike" dirty="0">
                <a:solidFill>
                  <a:srgbClr val="222222"/>
                </a:solidFill>
                <a:effectLst/>
                <a:latin typeface="Arial" panose="020B0604020202020204" pitchFamily="34" charset="0"/>
              </a:rPr>
              <a:t>, Fable et al Physics of Plasmas [in review]</a:t>
            </a:r>
            <a:br>
              <a:rPr lang="en-US" dirty="0"/>
            </a:br>
            <a:r>
              <a:rPr lang="en-US" b="0" i="0" u="none" strike="noStrike" dirty="0">
                <a:solidFill>
                  <a:srgbClr val="222222"/>
                </a:solidFill>
                <a:effectLst/>
                <a:latin typeface="Arial" panose="020B0604020202020204" pitchFamily="34" charset="0"/>
              </a:rPr>
              <a:t>Created a novel benchmark (an empirical model) for validation and for the first time compared ASTRA 8</a:t>
            </a:r>
          </a:p>
          <a:p>
            <a:pPr marL="0" indent="0">
              <a:buNone/>
            </a:pPr>
            <a:br>
              <a:rPr lang="en-US" dirty="0"/>
            </a:br>
            <a:r>
              <a:rPr lang="en-US" b="1" i="0" u="none" strike="noStrike" dirty="0">
                <a:solidFill>
                  <a:srgbClr val="222222"/>
                </a:solidFill>
                <a:effectLst/>
                <a:latin typeface="Arial" panose="020B0604020202020204" pitchFamily="34" charset="0"/>
              </a:rPr>
              <a:t>Towards LLMs as Operational Copilots for Fusion Reactors </a:t>
            </a:r>
            <a:br>
              <a:rPr lang="en-US" dirty="0"/>
            </a:br>
            <a:r>
              <a:rPr lang="en-US" b="0" i="1" u="none" strike="noStrike" dirty="0">
                <a:solidFill>
                  <a:srgbClr val="222222"/>
                </a:solidFill>
                <a:effectLst/>
                <a:latin typeface="Arial" panose="020B0604020202020204" pitchFamily="34" charset="0"/>
              </a:rPr>
              <a:t>Mehta, </a:t>
            </a:r>
            <a:r>
              <a:rPr lang="en-US" b="1" i="1" u="none" strike="noStrike" dirty="0">
                <a:solidFill>
                  <a:srgbClr val="222222"/>
                </a:solidFill>
                <a:effectLst/>
                <a:latin typeface="Arial" panose="020B0604020202020204" pitchFamily="34" charset="0"/>
              </a:rPr>
              <a:t>Abbate</a:t>
            </a:r>
            <a:r>
              <a:rPr lang="en-US" b="0" i="1" u="none" strike="noStrike" dirty="0">
                <a:solidFill>
                  <a:srgbClr val="222222"/>
                </a:solidFill>
                <a:effectLst/>
                <a:latin typeface="Arial" panose="020B0604020202020204" pitchFamily="34" charset="0"/>
              </a:rPr>
              <a:t> et al 2023 </a:t>
            </a:r>
            <a:r>
              <a:rPr lang="en-US" b="0" i="1" u="none" strike="noStrike" dirty="0" err="1">
                <a:solidFill>
                  <a:srgbClr val="222222"/>
                </a:solidFill>
                <a:effectLst/>
                <a:latin typeface="Arial" panose="020B0604020202020204" pitchFamily="34" charset="0"/>
              </a:rPr>
              <a:t>NeurIPS</a:t>
            </a:r>
            <a:r>
              <a:rPr lang="en-US" b="0" i="1" u="none" strike="noStrike" dirty="0">
                <a:solidFill>
                  <a:srgbClr val="222222"/>
                </a:solidFill>
                <a:effectLst/>
                <a:latin typeface="Arial" panose="020B0604020202020204" pitchFamily="34" charset="0"/>
              </a:rPr>
              <a:t> Workshop AI4Science [in review]</a:t>
            </a:r>
            <a:br>
              <a:rPr lang="en-US" dirty="0"/>
            </a:br>
            <a:r>
              <a:rPr lang="en-US" b="0" i="0" u="none" strike="noStrike" dirty="0">
                <a:solidFill>
                  <a:srgbClr val="222222"/>
                </a:solidFill>
                <a:effectLst/>
                <a:latin typeface="Arial" panose="020B0604020202020204" pitchFamily="34" charset="0"/>
              </a:rPr>
              <a:t>Applied large language models in a retrieval augmented generation system to assist tokamak operators. Deployed as a bot in the DIII-D tokamak operations Discord, and on an MIT server for the </a:t>
            </a:r>
            <a:r>
              <a:rPr lang="en-US" b="0" i="0" u="none" strike="noStrike" dirty="0" err="1">
                <a:solidFill>
                  <a:srgbClr val="222222"/>
                </a:solidFill>
                <a:effectLst/>
                <a:latin typeface="Arial" panose="020B0604020202020204" pitchFamily="34" charset="0"/>
              </a:rPr>
              <a:t>Alcator</a:t>
            </a:r>
            <a:r>
              <a:rPr lang="en-US" b="0" i="0" u="none" strike="noStrike" dirty="0">
                <a:solidFill>
                  <a:srgbClr val="222222"/>
                </a:solidFill>
                <a:effectLst/>
                <a:latin typeface="Arial" panose="020B0604020202020204" pitchFamily="34" charset="0"/>
              </a:rPr>
              <a:t> C-Mod tokamak.</a:t>
            </a:r>
          </a:p>
          <a:p>
            <a:pPr marL="0" indent="0">
              <a:buNone/>
            </a:pPr>
            <a:br>
              <a:rPr lang="en-US" dirty="0"/>
            </a:br>
            <a:r>
              <a:rPr lang="en-US" b="1" i="0" u="none" strike="noStrike" dirty="0">
                <a:solidFill>
                  <a:srgbClr val="222222"/>
                </a:solidFill>
                <a:effectLst/>
                <a:latin typeface="Arial" panose="020B0604020202020204" pitchFamily="34" charset="0"/>
              </a:rPr>
              <a:t>A general infrastructure for data-driven control design and implementation in tokamaks</a:t>
            </a:r>
            <a:br>
              <a:rPr lang="en-US" dirty="0"/>
            </a:br>
            <a:r>
              <a:rPr lang="en-US" b="1" i="1" u="none" strike="noStrike" dirty="0">
                <a:solidFill>
                  <a:srgbClr val="222222"/>
                </a:solidFill>
                <a:effectLst/>
                <a:latin typeface="Arial" panose="020B0604020202020204" pitchFamily="34" charset="0"/>
              </a:rPr>
              <a:t>Abbate</a:t>
            </a:r>
            <a:r>
              <a:rPr lang="en-US" b="0" i="1" u="none" strike="noStrike" dirty="0">
                <a:solidFill>
                  <a:srgbClr val="222222"/>
                </a:solidFill>
                <a:effectLst/>
                <a:latin typeface="Arial" panose="020B0604020202020204" pitchFamily="34" charset="0"/>
              </a:rPr>
              <a:t>, </a:t>
            </a:r>
            <a:r>
              <a:rPr lang="en-US" b="0" i="1" u="none" strike="noStrike" dirty="0" err="1">
                <a:solidFill>
                  <a:srgbClr val="222222"/>
                </a:solidFill>
                <a:effectLst/>
                <a:latin typeface="Arial" panose="020B0604020202020204" pitchFamily="34" charset="0"/>
              </a:rPr>
              <a:t>Conlin</a:t>
            </a:r>
            <a:r>
              <a:rPr lang="en-US" b="0" i="1" u="none" strike="noStrike" dirty="0">
                <a:solidFill>
                  <a:srgbClr val="222222"/>
                </a:solidFill>
                <a:effectLst/>
                <a:latin typeface="Arial" panose="020B0604020202020204" pitchFamily="34" charset="0"/>
              </a:rPr>
              <a:t> et al 2023 Journal of Plasma Physics 89(1) 895890102</a:t>
            </a:r>
            <a:br>
              <a:rPr lang="en-US" dirty="0"/>
            </a:br>
            <a:r>
              <a:rPr lang="en-US" b="0" i="0" u="none" strike="noStrike" dirty="0">
                <a:solidFill>
                  <a:srgbClr val="222222"/>
                </a:solidFill>
                <a:effectLst/>
                <a:latin typeface="Arial" panose="020B0604020202020204" pitchFamily="34" charset="0"/>
              </a:rPr>
              <a:t>Deployed the model below in a model-predictive framework on DIII-D (using finite set control) to achieve user-specified pressure and temperature profiles by varying injected power and torque. </a:t>
            </a:r>
          </a:p>
          <a:p>
            <a:pPr marL="0" indent="0">
              <a:buNone/>
            </a:pPr>
            <a:br>
              <a:rPr lang="en-US" dirty="0"/>
            </a:br>
            <a:r>
              <a:rPr lang="en-US" b="1" i="0" u="none" strike="noStrike" dirty="0">
                <a:solidFill>
                  <a:srgbClr val="222222"/>
                </a:solidFill>
                <a:effectLst/>
                <a:latin typeface="Arial" panose="020B0604020202020204" pitchFamily="34" charset="0"/>
              </a:rPr>
              <a:t>Offline Model-Based Reinforcement Learning for Tokamak Control</a:t>
            </a:r>
            <a:br>
              <a:rPr lang="en-US" dirty="0"/>
            </a:br>
            <a:r>
              <a:rPr lang="en-US" b="0" i="1" u="none" strike="noStrike" dirty="0">
                <a:solidFill>
                  <a:srgbClr val="222222"/>
                </a:solidFill>
                <a:effectLst/>
                <a:latin typeface="Arial" panose="020B0604020202020204" pitchFamily="34" charset="0"/>
              </a:rPr>
              <a:t>Char, </a:t>
            </a:r>
            <a:r>
              <a:rPr lang="en-US" b="1" i="1" u="none" strike="noStrike" dirty="0">
                <a:solidFill>
                  <a:srgbClr val="222222"/>
                </a:solidFill>
                <a:effectLst/>
                <a:latin typeface="Arial" panose="020B0604020202020204" pitchFamily="34" charset="0"/>
              </a:rPr>
              <a:t>Abbate</a:t>
            </a:r>
            <a:r>
              <a:rPr lang="en-US" b="0" i="1" u="none" strike="noStrike" dirty="0">
                <a:solidFill>
                  <a:srgbClr val="222222"/>
                </a:solidFill>
                <a:effectLst/>
                <a:latin typeface="Arial" panose="020B0604020202020204" pitchFamily="34" charset="0"/>
              </a:rPr>
              <a:t> et al 2023 Learning for Dynamics and Control Conference</a:t>
            </a:r>
            <a:br>
              <a:rPr lang="en-US" dirty="0"/>
            </a:br>
            <a:r>
              <a:rPr lang="en-US" b="0" i="0" u="none" strike="noStrike" dirty="0">
                <a:solidFill>
                  <a:srgbClr val="222222"/>
                </a:solidFill>
                <a:effectLst/>
                <a:latin typeface="Arial" panose="020B0604020202020204" pitchFamily="34" charset="0"/>
              </a:rPr>
              <a:t>Trained similar model but with uncertainty output and more robust long-time dynamics, deployed in reinforcement learning controller at DIII-D to achieve user-specified </a:t>
            </a:r>
            <a:r>
              <a:rPr lang="en-US" b="0" i="0" u="none" strike="noStrike" dirty="0" err="1">
                <a:solidFill>
                  <a:srgbClr val="222222"/>
                </a:solidFill>
                <a:effectLst/>
                <a:latin typeface="Arial" panose="020B0604020202020204" pitchFamily="34" charset="0"/>
              </a:rPr>
              <a:t>betan</a:t>
            </a:r>
            <a:r>
              <a:rPr lang="en-US" b="0" i="0" u="none" strike="noStrike" dirty="0">
                <a:solidFill>
                  <a:srgbClr val="222222"/>
                </a:solidFill>
                <a:effectLst/>
                <a:latin typeface="Arial" panose="020B0604020202020204" pitchFamily="34" charset="0"/>
              </a:rPr>
              <a:t> by varying beam power</a:t>
            </a:r>
          </a:p>
          <a:p>
            <a:pPr marL="0" indent="0">
              <a:buNone/>
            </a:pPr>
            <a:br>
              <a:rPr lang="en-US" dirty="0"/>
            </a:br>
            <a:r>
              <a:rPr lang="en-US" b="1" i="0" u="none" strike="noStrike" dirty="0">
                <a:solidFill>
                  <a:srgbClr val="222222"/>
                </a:solidFill>
                <a:effectLst/>
                <a:latin typeface="Arial" panose="020B0604020202020204" pitchFamily="34" charset="0"/>
              </a:rPr>
              <a:t>Real-Time and Adaptive Reservoir Computing With Application to Profile Prediction in Fusion Plasma</a:t>
            </a:r>
            <a:br>
              <a:rPr lang="en-US" dirty="0"/>
            </a:br>
            <a:r>
              <a:rPr lang="en-US" b="0" i="1" u="none" strike="noStrike" dirty="0" err="1">
                <a:solidFill>
                  <a:srgbClr val="222222"/>
                </a:solidFill>
                <a:effectLst/>
                <a:latin typeface="Arial" panose="020B0604020202020204" pitchFamily="34" charset="0"/>
              </a:rPr>
              <a:t>Jalalvand</a:t>
            </a:r>
            <a:r>
              <a:rPr lang="en-US" b="0" i="1" u="none" strike="noStrike" dirty="0">
                <a:solidFill>
                  <a:srgbClr val="222222"/>
                </a:solidFill>
                <a:effectLst/>
                <a:latin typeface="Arial" panose="020B0604020202020204" pitchFamily="34" charset="0"/>
              </a:rPr>
              <a:t>, </a:t>
            </a:r>
            <a:r>
              <a:rPr lang="en-US" b="1" i="1" u="none" strike="noStrike" dirty="0">
                <a:solidFill>
                  <a:srgbClr val="222222"/>
                </a:solidFill>
                <a:effectLst/>
                <a:latin typeface="Arial" panose="020B0604020202020204" pitchFamily="34" charset="0"/>
              </a:rPr>
              <a:t>Abbate</a:t>
            </a:r>
            <a:r>
              <a:rPr lang="en-US" b="0" i="1" u="none" strike="noStrike" dirty="0">
                <a:solidFill>
                  <a:srgbClr val="222222"/>
                </a:solidFill>
                <a:effectLst/>
                <a:latin typeface="Arial" panose="020B0604020202020204" pitchFamily="34" charset="0"/>
              </a:rPr>
              <a:t> et al, 2022 IEEE Transactions on Neural Networks and Learning Systems vol. 33 no. 6</a:t>
            </a:r>
            <a:br>
              <a:rPr lang="en-US" dirty="0"/>
            </a:br>
            <a:r>
              <a:rPr lang="en-US" b="0" i="0" u="none" strike="noStrike" dirty="0">
                <a:solidFill>
                  <a:srgbClr val="222222"/>
                </a:solidFill>
                <a:effectLst/>
                <a:latin typeface="Arial" panose="020B0604020202020204" pitchFamily="34" charset="0"/>
              </a:rPr>
              <a:t>Rebuilt the model using Reservoir Computing Networks for </a:t>
            </a:r>
            <a:r>
              <a:rPr lang="en-US" b="0" i="0" u="none" strike="noStrike" dirty="0" err="1">
                <a:solidFill>
                  <a:srgbClr val="222222"/>
                </a:solidFill>
                <a:effectLst/>
                <a:latin typeface="Arial" panose="020B0604020202020204" pitchFamily="34" charset="0"/>
              </a:rPr>
              <a:t>realtime</a:t>
            </a:r>
            <a:r>
              <a:rPr lang="en-US" b="0" i="0" u="none" strike="noStrike" dirty="0">
                <a:solidFill>
                  <a:srgbClr val="222222"/>
                </a:solidFill>
                <a:effectLst/>
                <a:latin typeface="Arial" panose="020B0604020202020204" pitchFamily="34" charset="0"/>
              </a:rPr>
              <a:t> adaptability and towards a linear </a:t>
            </a:r>
            <a:r>
              <a:rPr lang="en-US" b="0" i="0" u="none" strike="noStrike" dirty="0" err="1">
                <a:solidFill>
                  <a:srgbClr val="222222"/>
                </a:solidFill>
                <a:effectLst/>
                <a:latin typeface="Arial" panose="020B0604020202020204" pitchFamily="34" charset="0"/>
              </a:rPr>
              <a:t>statespace</a:t>
            </a:r>
            <a:endParaRPr lang="en-US" b="0" i="0" u="none" strike="noStrike" dirty="0">
              <a:solidFill>
                <a:srgbClr val="222222"/>
              </a:solidFill>
              <a:effectLst/>
              <a:latin typeface="Arial" panose="020B0604020202020204" pitchFamily="34" charset="0"/>
            </a:endParaRPr>
          </a:p>
          <a:p>
            <a:pPr marL="0" indent="0">
              <a:buNone/>
            </a:pPr>
            <a:br>
              <a:rPr lang="en-US" dirty="0"/>
            </a:br>
            <a:r>
              <a:rPr lang="en-US" b="1" i="0" u="none" strike="noStrike" dirty="0">
                <a:solidFill>
                  <a:srgbClr val="222222"/>
                </a:solidFill>
                <a:effectLst/>
                <a:latin typeface="Arial" panose="020B0604020202020204" pitchFamily="34" charset="0"/>
              </a:rPr>
              <a:t>Data-driven profile prediction for DIII-D </a:t>
            </a:r>
            <a:br>
              <a:rPr lang="en-US" dirty="0"/>
            </a:br>
            <a:r>
              <a:rPr lang="en-US" b="1" i="1" u="none" strike="noStrike" dirty="0">
                <a:solidFill>
                  <a:srgbClr val="222222"/>
                </a:solidFill>
                <a:effectLst/>
                <a:latin typeface="Arial" panose="020B0604020202020204" pitchFamily="34" charset="0"/>
              </a:rPr>
              <a:t>Abbate</a:t>
            </a:r>
            <a:r>
              <a:rPr lang="en-US" b="0" i="1" u="none" strike="noStrike" dirty="0">
                <a:solidFill>
                  <a:srgbClr val="222222"/>
                </a:solidFill>
                <a:effectLst/>
                <a:latin typeface="Arial" panose="020B0604020202020204" pitchFamily="34" charset="0"/>
              </a:rPr>
              <a:t>, </a:t>
            </a:r>
            <a:r>
              <a:rPr lang="en-US" b="0" i="1" u="none" strike="noStrike" dirty="0" err="1">
                <a:solidFill>
                  <a:srgbClr val="222222"/>
                </a:solidFill>
                <a:effectLst/>
                <a:latin typeface="Arial" panose="020B0604020202020204" pitchFamily="34" charset="0"/>
              </a:rPr>
              <a:t>Conlin</a:t>
            </a:r>
            <a:r>
              <a:rPr lang="en-US" b="0" i="1" u="none" strike="noStrike" dirty="0">
                <a:solidFill>
                  <a:srgbClr val="222222"/>
                </a:solidFill>
                <a:effectLst/>
                <a:latin typeface="Arial" panose="020B0604020202020204" pitchFamily="34" charset="0"/>
              </a:rPr>
              <a:t> et al 2021 Nuclear Fusion 61 046027</a:t>
            </a:r>
            <a:br>
              <a:rPr lang="en-US" dirty="0"/>
            </a:br>
            <a:r>
              <a:rPr lang="en-US" b="0" i="0" u="none" strike="noStrike" dirty="0">
                <a:solidFill>
                  <a:srgbClr val="222222"/>
                </a:solidFill>
                <a:effectLst/>
                <a:latin typeface="Arial" panose="020B0604020202020204" pitchFamily="34" charset="0"/>
              </a:rPr>
              <a:t>Developed a first-of-its-kind fully data-driven machine learning model to simulate plasma dynamics</a:t>
            </a:r>
            <a:endParaRPr lang="en-US" dirty="0"/>
          </a:p>
        </p:txBody>
      </p:sp>
      <p:sp>
        <p:nvSpPr>
          <p:cNvPr id="3" name="Title 2">
            <a:extLst>
              <a:ext uri="{FF2B5EF4-FFF2-40B4-BE49-F238E27FC236}">
                <a16:creationId xmlns:a16="http://schemas.microsoft.com/office/drawing/2014/main" id="{4CA48B6E-B9FC-E83A-7D37-578E2FB8D536}"/>
              </a:ext>
            </a:extLst>
          </p:cNvPr>
          <p:cNvSpPr>
            <a:spLocks noGrp="1"/>
          </p:cNvSpPr>
          <p:nvPr>
            <p:ph type="title"/>
          </p:nvPr>
        </p:nvSpPr>
        <p:spPr/>
        <p:txBody>
          <a:bodyPr/>
          <a:lstStyle/>
          <a:p>
            <a:r>
              <a:rPr lang="en-US" dirty="0"/>
              <a:t>Relevant publications</a:t>
            </a:r>
          </a:p>
        </p:txBody>
      </p:sp>
      <p:sp>
        <p:nvSpPr>
          <p:cNvPr id="4" name="Slide Number Placeholder 3">
            <a:extLst>
              <a:ext uri="{FF2B5EF4-FFF2-40B4-BE49-F238E27FC236}">
                <a16:creationId xmlns:a16="http://schemas.microsoft.com/office/drawing/2014/main" id="{88A10E19-95F9-3927-95B7-DBA19066C775}"/>
              </a:ext>
            </a:extLst>
          </p:cNvPr>
          <p:cNvSpPr>
            <a:spLocks noGrp="1"/>
          </p:cNvSpPr>
          <p:nvPr>
            <p:ph type="sldNum" sz="quarter" idx="2"/>
          </p:nvPr>
        </p:nvSpPr>
        <p:spPr/>
        <p:txBody>
          <a:bodyPr/>
          <a:lstStyle/>
          <a:p>
            <a:fld id="{86CB4B4D-7CA3-9044-876B-883B54F8677D}" type="slidenum">
              <a:rPr lang="en-US" smtClean="0"/>
              <a:t>32</a:t>
            </a:fld>
            <a:endParaRPr lang="en-US" dirty="0"/>
          </a:p>
        </p:txBody>
      </p:sp>
    </p:spTree>
    <p:extLst>
      <p:ext uri="{BB962C8B-B14F-4D97-AF65-F5344CB8AC3E}">
        <p14:creationId xmlns:p14="http://schemas.microsoft.com/office/powerpoint/2010/main" val="123393248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aph showing a number of different colored squares&#10;&#10;AI-generated content may be incorrect.">
            <a:extLst>
              <a:ext uri="{FF2B5EF4-FFF2-40B4-BE49-F238E27FC236}">
                <a16:creationId xmlns:a16="http://schemas.microsoft.com/office/drawing/2014/main" id="{F706EE29-19C6-8ACA-DE9A-4927B7E3A6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7400" y="960528"/>
            <a:ext cx="5662255" cy="4403976"/>
          </a:xfrm>
          <a:prstGeom prst="rect">
            <a:avLst/>
          </a:prstGeom>
        </p:spPr>
      </p:pic>
      <p:sp>
        <p:nvSpPr>
          <p:cNvPr id="4" name="Slide Number Placeholder 3">
            <a:extLst>
              <a:ext uri="{FF2B5EF4-FFF2-40B4-BE49-F238E27FC236}">
                <a16:creationId xmlns:a16="http://schemas.microsoft.com/office/drawing/2014/main" id="{12941A8A-BE57-22D2-8783-558EA221B4FC}"/>
              </a:ext>
            </a:extLst>
          </p:cNvPr>
          <p:cNvSpPr>
            <a:spLocks noGrp="1"/>
          </p:cNvSpPr>
          <p:nvPr>
            <p:ph type="sldNum" sz="quarter" idx="2"/>
          </p:nvPr>
        </p:nvSpPr>
        <p:spPr>
          <a:xfrm>
            <a:off x="213586" y="6542994"/>
            <a:ext cx="244908" cy="243841"/>
          </a:xfrm>
        </p:spPr>
        <p:txBody>
          <a:bodyPr/>
          <a:lstStyle/>
          <a:p>
            <a:fld id="{86CB4B4D-7CA3-9044-876B-883B54F8677D}" type="slidenum">
              <a:rPr lang="en-US" smtClean="0"/>
              <a:t>4</a:t>
            </a:fld>
            <a:endParaRPr lang="en-US" dirty="0"/>
          </a:p>
        </p:txBody>
      </p:sp>
      <p:sp>
        <p:nvSpPr>
          <p:cNvPr id="16" name="Title 2">
            <a:extLst>
              <a:ext uri="{FF2B5EF4-FFF2-40B4-BE49-F238E27FC236}">
                <a16:creationId xmlns:a16="http://schemas.microsoft.com/office/drawing/2014/main" id="{651897DD-F524-4F35-30F7-F985AF79EA22}"/>
              </a:ext>
            </a:extLst>
          </p:cNvPr>
          <p:cNvSpPr>
            <a:spLocks noGrp="1"/>
          </p:cNvSpPr>
          <p:nvPr>
            <p:ph type="title"/>
          </p:nvPr>
        </p:nvSpPr>
        <p:spPr>
          <a:xfrm>
            <a:off x="293524" y="217258"/>
            <a:ext cx="11556353" cy="492991"/>
          </a:xfrm>
        </p:spPr>
        <p:txBody>
          <a:bodyPr>
            <a:normAutofit/>
          </a:bodyPr>
          <a:lstStyle/>
          <a:p>
            <a:r>
              <a:rPr lang="en-US" dirty="0"/>
              <a:t>Profile evolution via “integrated physics models”: inaccurate</a:t>
            </a:r>
          </a:p>
        </p:txBody>
      </p:sp>
      <p:sp>
        <p:nvSpPr>
          <p:cNvPr id="18" name="TextBox 17">
            <a:extLst>
              <a:ext uri="{FF2B5EF4-FFF2-40B4-BE49-F238E27FC236}">
                <a16:creationId xmlns:a16="http://schemas.microsoft.com/office/drawing/2014/main" id="{30D5C02B-238F-7596-155D-0F1D19587457}"/>
              </a:ext>
            </a:extLst>
          </p:cNvPr>
          <p:cNvSpPr txBox="1"/>
          <p:nvPr/>
        </p:nvSpPr>
        <p:spPr>
          <a:xfrm>
            <a:off x="9836231" y="2516185"/>
            <a:ext cx="1931691"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200" dirty="0">
                <a:solidFill>
                  <a:schemeClr val="bg2">
                    <a:lumMod val="50000"/>
                  </a:schemeClr>
                </a:solidFill>
              </a:rPr>
              <a:t>Constant benchmark: “Safe predictor of future is the past”</a:t>
            </a:r>
          </a:p>
        </p:txBody>
      </p:sp>
      <p:sp>
        <p:nvSpPr>
          <p:cNvPr id="22" name="TextBox 21">
            <a:extLst>
              <a:ext uri="{FF2B5EF4-FFF2-40B4-BE49-F238E27FC236}">
                <a16:creationId xmlns:a16="http://schemas.microsoft.com/office/drawing/2014/main" id="{93799248-C587-CDF0-26EF-113DBCB3B65D}"/>
              </a:ext>
            </a:extLst>
          </p:cNvPr>
          <p:cNvSpPr txBox="1"/>
          <p:nvPr/>
        </p:nvSpPr>
        <p:spPr>
          <a:xfrm>
            <a:off x="6596742" y="5885687"/>
            <a:ext cx="3750907" cy="95410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t>Low-fidelity comparison (TGLF-</a:t>
            </a:r>
            <a:r>
              <a:rPr lang="en-US" dirty="0" err="1"/>
              <a:t>nn</a:t>
            </a:r>
            <a:r>
              <a:rPr lang="en-US" dirty="0"/>
              <a:t> SAT0): Abbate Nuclear Fusion 2025</a:t>
            </a:r>
            <a:br>
              <a:rPr lang="en-US" dirty="0"/>
            </a:br>
            <a:r>
              <a:rPr lang="en-US" dirty="0"/>
              <a:t>High-fidelity comparison (TGLF SAT2, TRANSP, </a:t>
            </a:r>
            <a:r>
              <a:rPr lang="en-US" dirty="0" err="1"/>
              <a:t>etc</a:t>
            </a:r>
            <a:r>
              <a:rPr lang="en-US" dirty="0"/>
              <a:t>): Abbate </a:t>
            </a:r>
            <a:r>
              <a:rPr lang="en-US" dirty="0" err="1"/>
              <a:t>PoP</a:t>
            </a:r>
            <a:r>
              <a:rPr lang="en-US" dirty="0"/>
              <a:t> 2024</a:t>
            </a:r>
          </a:p>
          <a:p>
            <a:r>
              <a:rPr lang="en-US" dirty="0"/>
              <a:t>ASTRA: Fable, Tardini Plasma Phys </a:t>
            </a:r>
            <a:r>
              <a:rPr lang="en-US" dirty="0" err="1"/>
              <a:t>Cont</a:t>
            </a:r>
            <a:r>
              <a:rPr lang="en-US" dirty="0"/>
              <a:t> </a:t>
            </a:r>
            <a:r>
              <a:rPr lang="en-US" dirty="0" err="1"/>
              <a:t>Fus</a:t>
            </a:r>
            <a:r>
              <a:rPr lang="en-US" dirty="0"/>
              <a:t> 2013</a:t>
            </a:r>
          </a:p>
          <a:p>
            <a:r>
              <a:rPr lang="en-US" dirty="0"/>
              <a:t>RABBIT: Weiland NF 2018</a:t>
            </a:r>
          </a:p>
          <a:p>
            <a:r>
              <a:rPr lang="en-US" dirty="0"/>
              <a:t>TGLF: Staebler </a:t>
            </a:r>
            <a:r>
              <a:rPr lang="en-US" dirty="0" err="1"/>
              <a:t>PoP</a:t>
            </a:r>
            <a:r>
              <a:rPr lang="en-US" dirty="0"/>
              <a:t> 2005</a:t>
            </a:r>
          </a:p>
          <a:p>
            <a:r>
              <a:rPr lang="en-US" dirty="0"/>
              <a:t>TGLF-</a:t>
            </a:r>
            <a:r>
              <a:rPr lang="en-US" dirty="0" err="1"/>
              <a:t>nn</a:t>
            </a:r>
            <a:r>
              <a:rPr lang="en-US" dirty="0"/>
              <a:t>: Meneghini NF 2017</a:t>
            </a:r>
          </a:p>
          <a:p>
            <a:r>
              <a:rPr lang="en-US" dirty="0"/>
              <a:t>GB: Erba Plasma Phys </a:t>
            </a:r>
            <a:r>
              <a:rPr lang="en-US" dirty="0" err="1"/>
              <a:t>Cont</a:t>
            </a:r>
            <a:r>
              <a:rPr lang="en-US" dirty="0"/>
              <a:t> </a:t>
            </a:r>
            <a:r>
              <a:rPr lang="en-US" dirty="0" err="1"/>
              <a:t>Fus</a:t>
            </a:r>
            <a:r>
              <a:rPr lang="en-US" dirty="0"/>
              <a:t> 1997</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A621F76-39E8-BB00-2095-DFB7E31C6FC6}"/>
                  </a:ext>
                </a:extLst>
              </p:cNvPr>
              <p:cNvSpPr txBox="1"/>
              <p:nvPr/>
            </p:nvSpPr>
            <p:spPr>
              <a:xfrm>
                <a:off x="8237751" y="5299083"/>
                <a:ext cx="2885196" cy="3942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245253"/>
                    </a:solidFill>
                    <a:effectLst/>
                    <a:uFillTx/>
                    <a:ea typeface="Century Gothic"/>
                    <a:cs typeface="Century Gothic"/>
                    <a:sym typeface="Century Gothic"/>
                  </a:rPr>
                  <a:t>(Predicting </a:t>
                </a:r>
                <a14:m>
                  <m:oMath xmlns:m="http://schemas.openxmlformats.org/officeDocument/2006/math">
                    <m:sSub>
                      <m:sSubPr>
                        <m:ctrlPr>
                          <a:rPr kumimoji="0" lang="en-US" sz="18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ctrlPr>
                      </m:sSubPr>
                      <m:e>
                        <m:r>
                          <a:rPr kumimoji="0" lang="en-US" sz="18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𝑰</m:t>
                        </m:r>
                      </m:e>
                      <m:sub>
                        <m:r>
                          <a:rPr kumimoji="0" lang="en-US" sz="18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𝒑</m:t>
                        </m:r>
                      </m:sub>
                    </m:sSub>
                    <m:r>
                      <a:rPr kumimoji="0" lang="en-US" sz="18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&gt;</m:t>
                    </m:r>
                    <m:r>
                      <a:rPr kumimoji="0" lang="en-US" sz="18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𝟏</m:t>
                    </m:r>
                    <m:r>
                      <a:rPr kumimoji="0" lang="en-US" sz="18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m:t>
                    </m:r>
                    <m:r>
                      <a:rPr kumimoji="0" lang="en-US" sz="18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𝟑</m:t>
                    </m:r>
                    <m:r>
                      <a:rPr kumimoji="0" lang="en-US" sz="18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𝑴𝑨</m:t>
                    </m:r>
                  </m:oMath>
                </a14:m>
                <a:r>
                  <a:rPr kumimoji="0" lang="en-US" sz="1800" b="1" i="0" u="none" strike="noStrike" cap="none" spc="0" normalizeH="0" baseline="0" dirty="0">
                    <a:ln>
                      <a:noFill/>
                    </a:ln>
                    <a:solidFill>
                      <a:srgbClr val="245253"/>
                    </a:solidFill>
                    <a:effectLst/>
                    <a:uFillTx/>
                    <a:ea typeface="Century Gothic"/>
                    <a:cs typeface="Century Gothic"/>
                    <a:sym typeface="Century Gothic"/>
                  </a:rPr>
                  <a:t>)</a:t>
                </a:r>
              </a:p>
            </p:txBody>
          </p:sp>
        </mc:Choice>
        <mc:Fallback xmlns="">
          <p:sp>
            <p:nvSpPr>
              <p:cNvPr id="2" name="TextBox 1">
                <a:extLst>
                  <a:ext uri="{FF2B5EF4-FFF2-40B4-BE49-F238E27FC236}">
                    <a16:creationId xmlns:a16="http://schemas.microsoft.com/office/drawing/2014/main" id="{3A621F76-39E8-BB00-2095-DFB7E31C6FC6}"/>
                  </a:ext>
                </a:extLst>
              </p:cNvPr>
              <p:cNvSpPr txBox="1">
                <a:spLocks noRot="1" noChangeAspect="1" noMove="1" noResize="1" noEditPoints="1" noAdjustHandles="1" noChangeArrowheads="1" noChangeShapeType="1" noTextEdit="1"/>
              </p:cNvSpPr>
              <p:nvPr/>
            </p:nvSpPr>
            <p:spPr>
              <a:xfrm>
                <a:off x="8237751" y="5299083"/>
                <a:ext cx="2885196" cy="394208"/>
              </a:xfrm>
              <a:prstGeom prst="rect">
                <a:avLst/>
              </a:prstGeom>
              <a:blipFill>
                <a:blip r:embed="rId6"/>
                <a:stretch>
                  <a:fillRect t="-9231" b="-15385"/>
                </a:stretch>
              </a:blipFill>
              <a:ln w="12700" cap="flat">
                <a:noFill/>
                <a:miter lim="400000"/>
              </a:ln>
              <a:effectLst/>
            </p:spPr>
            <p:txBody>
              <a:bodyPr/>
              <a:lstStyle/>
              <a:p>
                <a:r>
                  <a:rPr lang="en-US">
                    <a:noFill/>
                  </a:rPr>
                  <a:t> </a:t>
                </a:r>
              </a:p>
            </p:txBody>
          </p:sp>
        </mc:Fallback>
      </mc:AlternateContent>
      <p:pic>
        <p:nvPicPr>
          <p:cNvPr id="3" name="VIDEO_physics">
            <a:hlinkClick r:id="" action="ppaction://media"/>
            <a:extLst>
              <a:ext uri="{FF2B5EF4-FFF2-40B4-BE49-F238E27FC236}">
                <a16:creationId xmlns:a16="http://schemas.microsoft.com/office/drawing/2014/main" id="{2322269D-8FB9-727F-DD95-92012330B014}"/>
              </a:ext>
            </a:extLst>
          </p:cNvPr>
          <p:cNvPicPr>
            <a:picLocks noChangeAspect="1"/>
          </p:cNvPicPr>
          <p:nvPr>
            <a:videoFile r:link="rId2"/>
            <p:extLst>
              <p:ext uri="{DAA4B4D4-6D71-4841-9C94-3DE7FCFB9230}">
                <p14:media xmlns:p14="http://schemas.microsoft.com/office/powerpoint/2010/main" r:embed="rId1"/>
              </p:ext>
            </p:extLst>
          </p:nvPr>
        </p:nvPicPr>
        <p:blipFill>
          <a:blip r:embed="rId7"/>
          <a:srcRect t="8257" b="4154"/>
          <a:stretch>
            <a:fillRect/>
          </a:stretch>
        </p:blipFill>
        <p:spPr>
          <a:xfrm>
            <a:off x="9600" y="1017174"/>
            <a:ext cx="6587142" cy="5769661"/>
          </a:xfrm>
          <a:prstGeom prst="rect">
            <a:avLst/>
          </a:prstGeom>
        </p:spPr>
      </p:pic>
    </p:spTree>
    <p:extLst>
      <p:ext uri="{BB962C8B-B14F-4D97-AF65-F5344CB8AC3E}">
        <p14:creationId xmlns:p14="http://schemas.microsoft.com/office/powerpoint/2010/main" val="165982325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895D3-3C48-E5F3-975A-643330ED3F54}"/>
            </a:ext>
          </a:extLst>
        </p:cNvPr>
        <p:cNvGrpSpPr/>
        <p:nvPr/>
      </p:nvGrpSpPr>
      <p:grpSpPr>
        <a:xfrm>
          <a:off x="0" y="0"/>
          <a:ext cx="0" cy="0"/>
          <a:chOff x="0" y="0"/>
          <a:chExt cx="0" cy="0"/>
        </a:xfrm>
      </p:grpSpPr>
      <p:sp>
        <p:nvSpPr>
          <p:cNvPr id="79" name="Text Placeholder 1">
            <a:extLst>
              <a:ext uri="{FF2B5EF4-FFF2-40B4-BE49-F238E27FC236}">
                <a16:creationId xmlns:a16="http://schemas.microsoft.com/office/drawing/2014/main" id="{EA95A91A-81F8-81A0-9FBE-4AE90011081A}"/>
              </a:ext>
            </a:extLst>
          </p:cNvPr>
          <p:cNvSpPr txBox="1">
            <a:spLocks/>
          </p:cNvSpPr>
          <p:nvPr/>
        </p:nvSpPr>
        <p:spPr>
          <a:xfrm>
            <a:off x="333829" y="1121378"/>
            <a:ext cx="10991395" cy="1883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342890" marR="0" indent="-342890"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1pPr>
            <a:lvl2pPr marL="774681" marR="0" indent="-3174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2pPr>
            <a:lvl3pPr marL="1342991" marR="0" indent="-42861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3pPr>
            <a:lvl4pPr marL="1600159"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4pPr>
            <a:lvl5pPr marL="2057349"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5pPr>
            <a:lvl6pPr marL="2514537"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6pPr>
            <a:lvl7pPr marL="2971725"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7pPr>
            <a:lvl8pPr marL="3428913"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8pPr>
            <a:lvl9pPr marL="3886103"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9pPr>
          </a:lstStyle>
          <a:p>
            <a:pPr hangingPunct="1"/>
            <a:endParaRPr lang="en-US" dirty="0"/>
          </a:p>
          <a:p>
            <a:pPr hangingPunct="1"/>
            <a:r>
              <a:rPr lang="en-US" dirty="0"/>
              <a:t>This work’s additions:</a:t>
            </a:r>
          </a:p>
          <a:p>
            <a:pPr lvl="1" hangingPunct="1"/>
            <a:r>
              <a:rPr lang="en-US" dirty="0"/>
              <a:t>Built to extrapolate low to high Ip (not just “generalize”)</a:t>
            </a:r>
          </a:p>
          <a:p>
            <a:pPr lvl="1" hangingPunct="1"/>
            <a:r>
              <a:rPr lang="en-US" dirty="0"/>
              <a:t>Consider physics and data-driven models on equal footing</a:t>
            </a:r>
          </a:p>
        </p:txBody>
      </p:sp>
      <p:sp>
        <p:nvSpPr>
          <p:cNvPr id="2" name="Text Placeholder 1">
            <a:extLst>
              <a:ext uri="{FF2B5EF4-FFF2-40B4-BE49-F238E27FC236}">
                <a16:creationId xmlns:a16="http://schemas.microsoft.com/office/drawing/2014/main" id="{AB6FFBAB-8618-E0A2-48FB-0F38514219B3}"/>
              </a:ext>
            </a:extLst>
          </p:cNvPr>
          <p:cNvSpPr>
            <a:spLocks noGrp="1"/>
          </p:cNvSpPr>
          <p:nvPr>
            <p:ph type="body" idx="1"/>
          </p:nvPr>
        </p:nvSpPr>
        <p:spPr>
          <a:xfrm>
            <a:off x="333829" y="1121379"/>
            <a:ext cx="10991395" cy="569979"/>
          </a:xfrm>
        </p:spPr>
        <p:txBody>
          <a:bodyPr>
            <a:normAutofit/>
          </a:bodyPr>
          <a:lstStyle/>
          <a:p>
            <a:r>
              <a:rPr lang="en-US" dirty="0"/>
              <a:t>Stacking: train multiple models, then meta-learner to combine their predictions</a:t>
            </a:r>
          </a:p>
        </p:txBody>
      </p:sp>
      <p:sp>
        <p:nvSpPr>
          <p:cNvPr id="3" name="Title 2">
            <a:extLst>
              <a:ext uri="{FF2B5EF4-FFF2-40B4-BE49-F238E27FC236}">
                <a16:creationId xmlns:a16="http://schemas.microsoft.com/office/drawing/2014/main" id="{6069AF22-5ED0-B771-E3E0-C07077BCB24B}"/>
              </a:ext>
            </a:extLst>
          </p:cNvPr>
          <p:cNvSpPr>
            <a:spLocks noGrp="1"/>
          </p:cNvSpPr>
          <p:nvPr>
            <p:ph type="title"/>
          </p:nvPr>
        </p:nvSpPr>
        <p:spPr>
          <a:xfrm>
            <a:off x="333829" y="217258"/>
            <a:ext cx="11858172" cy="492991"/>
          </a:xfrm>
        </p:spPr>
        <p:txBody>
          <a:bodyPr>
            <a:normAutofit/>
          </a:bodyPr>
          <a:lstStyle/>
          <a:p>
            <a:r>
              <a:rPr lang="en-US" dirty="0"/>
              <a:t>This work extends model stacking to combine </a:t>
            </a:r>
            <a:r>
              <a:rPr lang="en-US" dirty="0" err="1"/>
              <a:t>data+simulations</a:t>
            </a:r>
            <a:endParaRPr lang="en-US" dirty="0"/>
          </a:p>
        </p:txBody>
      </p:sp>
      <p:sp>
        <p:nvSpPr>
          <p:cNvPr id="4" name="Slide Number Placeholder 3">
            <a:extLst>
              <a:ext uri="{FF2B5EF4-FFF2-40B4-BE49-F238E27FC236}">
                <a16:creationId xmlns:a16="http://schemas.microsoft.com/office/drawing/2014/main" id="{0C157EA8-47E2-1534-E3B3-10040AD6A58B}"/>
              </a:ext>
            </a:extLst>
          </p:cNvPr>
          <p:cNvSpPr>
            <a:spLocks noGrp="1"/>
          </p:cNvSpPr>
          <p:nvPr>
            <p:ph type="sldNum" sz="quarter" idx="2"/>
          </p:nvPr>
        </p:nvSpPr>
        <p:spPr/>
        <p:txBody>
          <a:bodyPr/>
          <a:lstStyle/>
          <a:p>
            <a:fld id="{86CB4B4D-7CA3-9044-876B-883B54F8677D}" type="slidenum">
              <a:rPr lang="en-US" smtClean="0"/>
              <a:t>5</a:t>
            </a:fld>
            <a:endParaRPr lang="en-US" dirty="0"/>
          </a:p>
        </p:txBody>
      </p:sp>
      <p:sp>
        <p:nvSpPr>
          <p:cNvPr id="28" name="TextBox 27">
            <a:extLst>
              <a:ext uri="{FF2B5EF4-FFF2-40B4-BE49-F238E27FC236}">
                <a16:creationId xmlns:a16="http://schemas.microsoft.com/office/drawing/2014/main" id="{C83AE0FF-FD4C-3519-76DD-2BAD5B31F65F}"/>
              </a:ext>
            </a:extLst>
          </p:cNvPr>
          <p:cNvSpPr txBox="1"/>
          <p:nvPr/>
        </p:nvSpPr>
        <p:spPr>
          <a:xfrm>
            <a:off x="1720436" y="6377215"/>
            <a:ext cx="2030826"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t>Abbate Nuclear Fusion 2025</a:t>
            </a:r>
          </a:p>
        </p:txBody>
      </p:sp>
      <p:sp>
        <p:nvSpPr>
          <p:cNvPr id="10" name="Rectangle 9">
            <a:extLst>
              <a:ext uri="{FF2B5EF4-FFF2-40B4-BE49-F238E27FC236}">
                <a16:creationId xmlns:a16="http://schemas.microsoft.com/office/drawing/2014/main" id="{3D2A4F2F-7571-25E7-F3B4-3DB3AF2E64D7}"/>
              </a:ext>
            </a:extLst>
          </p:cNvPr>
          <p:cNvSpPr/>
          <p:nvPr/>
        </p:nvSpPr>
        <p:spPr>
          <a:xfrm>
            <a:off x="4653280" y="2914585"/>
            <a:ext cx="1879600" cy="369330"/>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r>
              <a:rPr lang="en-US" sz="1800" b="0" dirty="0">
                <a:solidFill>
                  <a:srgbClr val="000000"/>
                </a:solidFill>
              </a:rPr>
              <a:t>ML</a:t>
            </a:r>
            <a:r>
              <a:rPr kumimoji="0" lang="en-US" sz="1800" b="0" i="0" u="none" strike="noStrike" cap="none" spc="0" normalizeH="0" baseline="0" dirty="0">
                <a:ln>
                  <a:noFill/>
                </a:ln>
                <a:solidFill>
                  <a:srgbClr val="000000"/>
                </a:solidFill>
                <a:effectLst/>
                <a:uFillTx/>
                <a:latin typeface="Century Gothic"/>
                <a:ea typeface="Century Gothic"/>
                <a:cs typeface="Century Gothic"/>
                <a:sym typeface="Century Gothic"/>
              </a:rPr>
              <a:t> 1</a:t>
            </a:r>
          </a:p>
        </p:txBody>
      </p:sp>
      <p:sp>
        <p:nvSpPr>
          <p:cNvPr id="11" name="Rectangle 10">
            <a:extLst>
              <a:ext uri="{FF2B5EF4-FFF2-40B4-BE49-F238E27FC236}">
                <a16:creationId xmlns:a16="http://schemas.microsoft.com/office/drawing/2014/main" id="{FF663124-5065-711F-4FA3-91F45A500E7E}"/>
              </a:ext>
            </a:extLst>
          </p:cNvPr>
          <p:cNvSpPr/>
          <p:nvPr/>
        </p:nvSpPr>
        <p:spPr>
          <a:xfrm>
            <a:off x="4653280" y="3536799"/>
            <a:ext cx="1879600" cy="369330"/>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entury Gothic"/>
                <a:ea typeface="Century Gothic"/>
                <a:cs typeface="Century Gothic"/>
                <a:sym typeface="Century Gothic"/>
              </a:rPr>
              <a:t>ML 2</a:t>
            </a:r>
          </a:p>
        </p:txBody>
      </p:sp>
      <p:sp>
        <p:nvSpPr>
          <p:cNvPr id="13" name="Rectangle 12">
            <a:extLst>
              <a:ext uri="{FF2B5EF4-FFF2-40B4-BE49-F238E27FC236}">
                <a16:creationId xmlns:a16="http://schemas.microsoft.com/office/drawing/2014/main" id="{2CF8D92C-508D-772B-90E4-312EE13A1143}"/>
              </a:ext>
            </a:extLst>
          </p:cNvPr>
          <p:cNvSpPr/>
          <p:nvPr/>
        </p:nvSpPr>
        <p:spPr>
          <a:xfrm>
            <a:off x="4653280" y="4887238"/>
            <a:ext cx="1879600" cy="369330"/>
          </a:xfrm>
          <a:prstGeom prst="rect">
            <a:avLst/>
          </a:prstGeom>
          <a:solidFill>
            <a:srgbClr val="FFFFFF"/>
          </a:solidFill>
          <a:ln w="2540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r>
              <a:rPr lang="en-US" sz="1800" b="0" dirty="0">
                <a:solidFill>
                  <a:srgbClr val="000000"/>
                </a:solidFill>
              </a:rPr>
              <a:t>Simulation 1</a:t>
            </a:r>
            <a:endParaRPr kumimoji="0" lang="en-US" sz="1800" b="0" i="0" u="none" strike="noStrike" cap="none" spc="0" normalizeH="0" baseline="0" dirty="0">
              <a:ln>
                <a:noFill/>
              </a:ln>
              <a:solidFill>
                <a:srgbClr val="000000"/>
              </a:solidFill>
              <a:effectLst/>
              <a:uFillTx/>
              <a:latin typeface="Century Gothic"/>
              <a:ea typeface="Century Gothic"/>
              <a:cs typeface="Century Gothic"/>
              <a:sym typeface="Century Gothic"/>
            </a:endParaRPr>
          </a:p>
        </p:txBody>
      </p:sp>
      <p:sp>
        <p:nvSpPr>
          <p:cNvPr id="30" name="Rectangle 29">
            <a:extLst>
              <a:ext uri="{FF2B5EF4-FFF2-40B4-BE49-F238E27FC236}">
                <a16:creationId xmlns:a16="http://schemas.microsoft.com/office/drawing/2014/main" id="{3683653D-9089-C1A3-1C3C-3B0B02EFF246}"/>
              </a:ext>
            </a:extLst>
          </p:cNvPr>
          <p:cNvSpPr/>
          <p:nvPr/>
        </p:nvSpPr>
        <p:spPr>
          <a:xfrm>
            <a:off x="4653280" y="5516317"/>
            <a:ext cx="1879600" cy="369330"/>
          </a:xfrm>
          <a:prstGeom prst="rect">
            <a:avLst/>
          </a:prstGeom>
          <a:solidFill>
            <a:srgbClr val="FFFFFF"/>
          </a:solidFill>
          <a:ln w="2540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r>
              <a:rPr lang="en-US" sz="1800" b="0" dirty="0">
                <a:solidFill>
                  <a:srgbClr val="000000"/>
                </a:solidFill>
              </a:rPr>
              <a:t>Simulation 2</a:t>
            </a:r>
            <a:endParaRPr kumimoji="0" lang="en-US" sz="1800" b="0" i="0" u="none" strike="noStrike" cap="none" spc="0" normalizeH="0" baseline="0" dirty="0">
              <a:ln>
                <a:noFill/>
              </a:ln>
              <a:solidFill>
                <a:srgbClr val="000000"/>
              </a:solidFill>
              <a:effectLst/>
              <a:uFillTx/>
              <a:latin typeface="Century Gothic"/>
              <a:ea typeface="Century Gothic"/>
              <a:cs typeface="Century Gothic"/>
              <a:sym typeface="Century Gothic"/>
            </a:endParaRPr>
          </a:p>
        </p:txBody>
      </p:sp>
      <p:sp>
        <p:nvSpPr>
          <p:cNvPr id="32" name="Rectangle 31">
            <a:extLst>
              <a:ext uri="{FF2B5EF4-FFF2-40B4-BE49-F238E27FC236}">
                <a16:creationId xmlns:a16="http://schemas.microsoft.com/office/drawing/2014/main" id="{4F609B21-88AE-1A7A-3009-60DEA75046A3}"/>
              </a:ext>
            </a:extLst>
          </p:cNvPr>
          <p:cNvSpPr/>
          <p:nvPr/>
        </p:nvSpPr>
        <p:spPr>
          <a:xfrm>
            <a:off x="9849584" y="3202950"/>
            <a:ext cx="1269836" cy="369330"/>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entury Gothic"/>
                <a:ea typeface="Century Gothic"/>
                <a:cs typeface="Century Gothic"/>
                <a:sym typeface="Century Gothic"/>
              </a:rPr>
              <a:t>Prediction</a:t>
            </a:r>
          </a:p>
        </p:txBody>
      </p:sp>
      <p:sp>
        <p:nvSpPr>
          <p:cNvPr id="33" name="Rectangle 32">
            <a:extLst>
              <a:ext uri="{FF2B5EF4-FFF2-40B4-BE49-F238E27FC236}">
                <a16:creationId xmlns:a16="http://schemas.microsoft.com/office/drawing/2014/main" id="{A30229D1-ED3D-F476-0178-B755C7039C04}"/>
              </a:ext>
            </a:extLst>
          </p:cNvPr>
          <p:cNvSpPr/>
          <p:nvPr/>
        </p:nvSpPr>
        <p:spPr>
          <a:xfrm>
            <a:off x="9849584" y="2825147"/>
            <a:ext cx="1269836" cy="369330"/>
          </a:xfrm>
          <a:prstGeom prst="rect">
            <a:avLst/>
          </a:prstGeom>
          <a:solidFill>
            <a:srgbClr val="FFFFFF"/>
          </a:solidFill>
          <a:ln w="2540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r>
              <a:rPr kumimoji="0" lang="en-US" sz="1800" b="0" i="1" u="none" strike="noStrike" cap="none" spc="0" normalizeH="0" baseline="0" dirty="0">
                <a:ln>
                  <a:noFill/>
                </a:ln>
                <a:solidFill>
                  <a:srgbClr val="000000"/>
                </a:solidFill>
                <a:effectLst/>
                <a:uFillTx/>
                <a:latin typeface="Century Gothic"/>
                <a:ea typeface="Century Gothic"/>
                <a:cs typeface="Century Gothic"/>
                <a:sym typeface="Century Gothic"/>
              </a:rPr>
              <a:t>High-Ip</a:t>
            </a:r>
          </a:p>
        </p:txBody>
      </p:sp>
      <p:sp>
        <p:nvSpPr>
          <p:cNvPr id="38" name="Rectangle 37">
            <a:extLst>
              <a:ext uri="{FF2B5EF4-FFF2-40B4-BE49-F238E27FC236}">
                <a16:creationId xmlns:a16="http://schemas.microsoft.com/office/drawing/2014/main" id="{DF658D99-B5D3-8475-7C8C-3B47840E7904}"/>
              </a:ext>
            </a:extLst>
          </p:cNvPr>
          <p:cNvSpPr/>
          <p:nvPr/>
        </p:nvSpPr>
        <p:spPr>
          <a:xfrm>
            <a:off x="7711769" y="3072425"/>
            <a:ext cx="1131975" cy="646329"/>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entury Gothic"/>
                <a:ea typeface="Century Gothic"/>
                <a:cs typeface="Century Gothic"/>
                <a:sym typeface="Century Gothic"/>
              </a:rPr>
              <a:t>Meta-learner</a:t>
            </a:r>
          </a:p>
        </p:txBody>
      </p:sp>
      <p:sp>
        <p:nvSpPr>
          <p:cNvPr id="39" name="TextBox 38">
            <a:extLst>
              <a:ext uri="{FF2B5EF4-FFF2-40B4-BE49-F238E27FC236}">
                <a16:creationId xmlns:a16="http://schemas.microsoft.com/office/drawing/2014/main" id="{D138E779-109F-014F-389D-DA7024690024}"/>
              </a:ext>
            </a:extLst>
          </p:cNvPr>
          <p:cNvSpPr txBox="1"/>
          <p:nvPr/>
        </p:nvSpPr>
        <p:spPr>
          <a:xfrm>
            <a:off x="5291253" y="3881979"/>
            <a:ext cx="477520"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000" i="0" u="none" strike="noStrike" cap="none" spc="0" normalizeH="0" baseline="0" dirty="0">
                <a:ln>
                  <a:noFill/>
                </a:ln>
                <a:solidFill>
                  <a:srgbClr val="245253"/>
                </a:solidFill>
                <a:effectLst/>
                <a:uFillTx/>
                <a:latin typeface="Century Gothic"/>
                <a:ea typeface="Century Gothic"/>
                <a:cs typeface="Century Gothic"/>
                <a:sym typeface="Century Gothic"/>
              </a:rPr>
              <a:t>.</a:t>
            </a:r>
          </a:p>
          <a:p>
            <a:pPr marL="0" marR="0" indent="0" algn="ctr" defTabSz="914400" rtl="0" fontAlgn="auto" latinLnBrk="0" hangingPunct="0">
              <a:lnSpc>
                <a:spcPct val="100000"/>
              </a:lnSpc>
              <a:spcBef>
                <a:spcPts val="0"/>
              </a:spcBef>
              <a:spcAft>
                <a:spcPts val="0"/>
              </a:spcAft>
              <a:buClrTx/>
              <a:buSzTx/>
              <a:buFontTx/>
              <a:buNone/>
              <a:tabLst/>
            </a:pPr>
            <a:r>
              <a:rPr lang="en-US" sz="1000" dirty="0"/>
              <a:t>.</a:t>
            </a:r>
          </a:p>
          <a:p>
            <a:pPr marL="0" marR="0" indent="0" algn="ctr" defTabSz="914400" rtl="0" fontAlgn="auto" latinLnBrk="0" hangingPunct="0">
              <a:lnSpc>
                <a:spcPct val="100000"/>
              </a:lnSpc>
              <a:spcBef>
                <a:spcPts val="0"/>
              </a:spcBef>
              <a:spcAft>
                <a:spcPts val="0"/>
              </a:spcAft>
              <a:buClrTx/>
              <a:buSzTx/>
              <a:buFontTx/>
              <a:buNone/>
              <a:tabLst/>
            </a:pPr>
            <a:r>
              <a:rPr kumimoji="0" lang="en-US" sz="1000" i="0" u="none" strike="noStrike" cap="none" spc="0" normalizeH="0" baseline="0" dirty="0">
                <a:ln>
                  <a:noFill/>
                </a:ln>
                <a:solidFill>
                  <a:srgbClr val="245253"/>
                </a:solidFill>
                <a:effectLst/>
                <a:uFillTx/>
                <a:latin typeface="Century Gothic"/>
                <a:ea typeface="Century Gothic"/>
                <a:cs typeface="Century Gothic"/>
                <a:sym typeface="Century Gothic"/>
              </a:rPr>
              <a:t>.</a:t>
            </a:r>
          </a:p>
        </p:txBody>
      </p:sp>
      <p:sp>
        <p:nvSpPr>
          <p:cNvPr id="40" name="TextBox 39">
            <a:extLst>
              <a:ext uri="{FF2B5EF4-FFF2-40B4-BE49-F238E27FC236}">
                <a16:creationId xmlns:a16="http://schemas.microsoft.com/office/drawing/2014/main" id="{5853D390-6E11-4B47-E2D3-04841AD30D69}"/>
              </a:ext>
            </a:extLst>
          </p:cNvPr>
          <p:cNvSpPr txBox="1"/>
          <p:nvPr/>
        </p:nvSpPr>
        <p:spPr>
          <a:xfrm>
            <a:off x="5331686" y="5860489"/>
            <a:ext cx="477520"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000" i="0" u="none" strike="noStrike" cap="none" spc="0" normalizeH="0" baseline="0" dirty="0">
                <a:ln>
                  <a:noFill/>
                </a:ln>
                <a:solidFill>
                  <a:srgbClr val="FF0000"/>
                </a:solidFill>
                <a:effectLst/>
                <a:uFillTx/>
                <a:latin typeface="Century Gothic"/>
                <a:ea typeface="Century Gothic"/>
                <a:cs typeface="Century Gothic"/>
                <a:sym typeface="Century Gothic"/>
              </a:rPr>
              <a:t>.</a:t>
            </a:r>
          </a:p>
          <a:p>
            <a:pPr marL="0" marR="0" indent="0" algn="ctr" defTabSz="914400" rtl="0" fontAlgn="auto" latinLnBrk="0" hangingPunct="0">
              <a:lnSpc>
                <a:spcPct val="100000"/>
              </a:lnSpc>
              <a:spcBef>
                <a:spcPts val="0"/>
              </a:spcBef>
              <a:spcAft>
                <a:spcPts val="0"/>
              </a:spcAft>
              <a:buClrTx/>
              <a:buSzTx/>
              <a:buFontTx/>
              <a:buNone/>
              <a:tabLst/>
            </a:pPr>
            <a:r>
              <a:rPr lang="en-US" sz="1000" dirty="0">
                <a:solidFill>
                  <a:srgbClr val="FF0000"/>
                </a:solidFill>
              </a:rPr>
              <a:t>.</a:t>
            </a:r>
          </a:p>
          <a:p>
            <a:pPr marL="0" marR="0" indent="0" algn="ctr" defTabSz="914400" rtl="0" fontAlgn="auto" latinLnBrk="0" hangingPunct="0">
              <a:lnSpc>
                <a:spcPct val="100000"/>
              </a:lnSpc>
              <a:spcBef>
                <a:spcPts val="0"/>
              </a:spcBef>
              <a:spcAft>
                <a:spcPts val="0"/>
              </a:spcAft>
              <a:buClrTx/>
              <a:buSzTx/>
              <a:buFontTx/>
              <a:buNone/>
              <a:tabLst/>
            </a:pPr>
            <a:r>
              <a:rPr kumimoji="0" lang="en-US" sz="1000" i="0" u="none" strike="noStrike" cap="none" spc="0" normalizeH="0" baseline="0" dirty="0">
                <a:ln>
                  <a:noFill/>
                </a:ln>
                <a:solidFill>
                  <a:srgbClr val="FF0000"/>
                </a:solidFill>
                <a:effectLst/>
                <a:uFillTx/>
                <a:latin typeface="Century Gothic"/>
                <a:ea typeface="Century Gothic"/>
                <a:cs typeface="Century Gothic"/>
                <a:sym typeface="Century Gothic"/>
              </a:rPr>
              <a:t>.</a:t>
            </a:r>
          </a:p>
        </p:txBody>
      </p:sp>
      <p:sp>
        <p:nvSpPr>
          <p:cNvPr id="44" name="Rectangle 43">
            <a:extLst>
              <a:ext uri="{FF2B5EF4-FFF2-40B4-BE49-F238E27FC236}">
                <a16:creationId xmlns:a16="http://schemas.microsoft.com/office/drawing/2014/main" id="{6725C341-C804-5354-8C9F-1E436C39FAB2}"/>
              </a:ext>
            </a:extLst>
          </p:cNvPr>
          <p:cNvSpPr/>
          <p:nvPr/>
        </p:nvSpPr>
        <p:spPr>
          <a:xfrm>
            <a:off x="2377604" y="3202950"/>
            <a:ext cx="1269836" cy="369330"/>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entury Gothic"/>
                <a:ea typeface="Century Gothic"/>
                <a:cs typeface="Century Gothic"/>
                <a:sym typeface="Century Gothic"/>
              </a:rPr>
              <a:t>Data</a:t>
            </a:r>
          </a:p>
        </p:txBody>
      </p:sp>
      <p:sp>
        <p:nvSpPr>
          <p:cNvPr id="45" name="Rectangle 44">
            <a:extLst>
              <a:ext uri="{FF2B5EF4-FFF2-40B4-BE49-F238E27FC236}">
                <a16:creationId xmlns:a16="http://schemas.microsoft.com/office/drawing/2014/main" id="{20BD7E9E-EE42-4218-F55E-60D4A876B910}"/>
              </a:ext>
            </a:extLst>
          </p:cNvPr>
          <p:cNvSpPr/>
          <p:nvPr/>
        </p:nvSpPr>
        <p:spPr>
          <a:xfrm>
            <a:off x="2377604" y="2819791"/>
            <a:ext cx="1269836" cy="369330"/>
          </a:xfrm>
          <a:prstGeom prst="rect">
            <a:avLst/>
          </a:prstGeom>
          <a:solidFill>
            <a:srgbClr val="FFFFFF"/>
          </a:solidFill>
          <a:ln w="2540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r>
              <a:rPr lang="en-US" sz="1800" b="0" i="1" dirty="0">
                <a:solidFill>
                  <a:srgbClr val="000000"/>
                </a:solidFill>
              </a:rPr>
              <a:t>Low</a:t>
            </a:r>
            <a:r>
              <a:rPr kumimoji="0" lang="en-US" sz="1800" b="0" i="1" u="none" strike="noStrike" cap="none" spc="0" normalizeH="0" baseline="0" dirty="0">
                <a:ln>
                  <a:noFill/>
                </a:ln>
                <a:solidFill>
                  <a:srgbClr val="000000"/>
                </a:solidFill>
                <a:effectLst/>
                <a:uFillTx/>
                <a:latin typeface="Century Gothic"/>
                <a:ea typeface="Century Gothic"/>
                <a:cs typeface="Century Gothic"/>
                <a:sym typeface="Century Gothic"/>
              </a:rPr>
              <a:t>-Ip</a:t>
            </a:r>
          </a:p>
        </p:txBody>
      </p:sp>
      <p:cxnSp>
        <p:nvCxnSpPr>
          <p:cNvPr id="47" name="Straight Arrow Connector 46">
            <a:extLst>
              <a:ext uri="{FF2B5EF4-FFF2-40B4-BE49-F238E27FC236}">
                <a16:creationId xmlns:a16="http://schemas.microsoft.com/office/drawing/2014/main" id="{34D415BB-AFD1-1706-7A26-16BFC5BBA062}"/>
              </a:ext>
            </a:extLst>
          </p:cNvPr>
          <p:cNvCxnSpPr>
            <a:stCxn id="44" idx="3"/>
            <a:endCxn id="10" idx="1"/>
          </p:cNvCxnSpPr>
          <p:nvPr/>
        </p:nvCxnSpPr>
        <p:spPr>
          <a:xfrm flipV="1">
            <a:off x="3647440" y="3099250"/>
            <a:ext cx="1005840" cy="288365"/>
          </a:xfrm>
          <a:prstGeom prst="straightConnector1">
            <a:avLst/>
          </a:prstGeom>
          <a:noFill/>
          <a:ln w="254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48" name="Straight Arrow Connector 47">
            <a:extLst>
              <a:ext uri="{FF2B5EF4-FFF2-40B4-BE49-F238E27FC236}">
                <a16:creationId xmlns:a16="http://schemas.microsoft.com/office/drawing/2014/main" id="{17A844DA-D9DE-222F-D452-D9C1FFBE6CE6}"/>
              </a:ext>
            </a:extLst>
          </p:cNvPr>
          <p:cNvCxnSpPr>
            <a:cxnSpLocks/>
            <a:stCxn id="44" idx="3"/>
            <a:endCxn id="11" idx="1"/>
          </p:cNvCxnSpPr>
          <p:nvPr/>
        </p:nvCxnSpPr>
        <p:spPr>
          <a:xfrm>
            <a:off x="3647440" y="3387615"/>
            <a:ext cx="1005840" cy="333849"/>
          </a:xfrm>
          <a:prstGeom prst="straightConnector1">
            <a:avLst/>
          </a:prstGeom>
          <a:noFill/>
          <a:ln w="254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53" name="Straight Arrow Connector 52">
            <a:extLst>
              <a:ext uri="{FF2B5EF4-FFF2-40B4-BE49-F238E27FC236}">
                <a16:creationId xmlns:a16="http://schemas.microsoft.com/office/drawing/2014/main" id="{045E0FA9-DB70-4C04-AB69-AB6AC1A05732}"/>
              </a:ext>
            </a:extLst>
          </p:cNvPr>
          <p:cNvCxnSpPr>
            <a:cxnSpLocks/>
            <a:stCxn id="11" idx="3"/>
            <a:endCxn id="38" idx="1"/>
          </p:cNvCxnSpPr>
          <p:nvPr/>
        </p:nvCxnSpPr>
        <p:spPr>
          <a:xfrm flipV="1">
            <a:off x="6532880" y="3395590"/>
            <a:ext cx="1178889" cy="325874"/>
          </a:xfrm>
          <a:prstGeom prst="straightConnector1">
            <a:avLst/>
          </a:prstGeom>
          <a:noFill/>
          <a:ln w="254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57" name="Straight Arrow Connector 56">
            <a:extLst>
              <a:ext uri="{FF2B5EF4-FFF2-40B4-BE49-F238E27FC236}">
                <a16:creationId xmlns:a16="http://schemas.microsoft.com/office/drawing/2014/main" id="{F9A09197-57CC-408A-D4DC-DB788142FC91}"/>
              </a:ext>
            </a:extLst>
          </p:cNvPr>
          <p:cNvCxnSpPr>
            <a:cxnSpLocks/>
            <a:stCxn id="10" idx="3"/>
            <a:endCxn id="38" idx="1"/>
          </p:cNvCxnSpPr>
          <p:nvPr/>
        </p:nvCxnSpPr>
        <p:spPr>
          <a:xfrm>
            <a:off x="6532880" y="3099250"/>
            <a:ext cx="1178889" cy="296340"/>
          </a:xfrm>
          <a:prstGeom prst="straightConnector1">
            <a:avLst/>
          </a:prstGeom>
          <a:noFill/>
          <a:ln w="254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60" name="Straight Arrow Connector 59">
            <a:extLst>
              <a:ext uri="{FF2B5EF4-FFF2-40B4-BE49-F238E27FC236}">
                <a16:creationId xmlns:a16="http://schemas.microsoft.com/office/drawing/2014/main" id="{052C6369-D043-0525-8F8F-BFA0A3C892FE}"/>
              </a:ext>
            </a:extLst>
          </p:cNvPr>
          <p:cNvCxnSpPr>
            <a:cxnSpLocks/>
            <a:stCxn id="38" idx="3"/>
            <a:endCxn id="32" idx="1"/>
          </p:cNvCxnSpPr>
          <p:nvPr/>
        </p:nvCxnSpPr>
        <p:spPr>
          <a:xfrm flipV="1">
            <a:off x="8843744" y="3387615"/>
            <a:ext cx="1005840" cy="7975"/>
          </a:xfrm>
          <a:prstGeom prst="straightConnector1">
            <a:avLst/>
          </a:prstGeom>
          <a:noFill/>
          <a:ln w="254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63" name="Straight Arrow Connector 62">
            <a:extLst>
              <a:ext uri="{FF2B5EF4-FFF2-40B4-BE49-F238E27FC236}">
                <a16:creationId xmlns:a16="http://schemas.microsoft.com/office/drawing/2014/main" id="{5F68F131-6CF9-DD3E-7F42-3AD59782DDD4}"/>
              </a:ext>
            </a:extLst>
          </p:cNvPr>
          <p:cNvCxnSpPr>
            <a:cxnSpLocks/>
            <a:stCxn id="44" idx="3"/>
            <a:endCxn id="13" idx="1"/>
          </p:cNvCxnSpPr>
          <p:nvPr/>
        </p:nvCxnSpPr>
        <p:spPr>
          <a:xfrm>
            <a:off x="3647440" y="3387615"/>
            <a:ext cx="1005840" cy="1684288"/>
          </a:xfrm>
          <a:prstGeom prst="straightConnector1">
            <a:avLst/>
          </a:prstGeom>
          <a:noFill/>
          <a:ln w="25400" cap="flat">
            <a:solidFill>
              <a:srgbClr val="FF0000"/>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66" name="Straight Arrow Connector 65">
            <a:extLst>
              <a:ext uri="{FF2B5EF4-FFF2-40B4-BE49-F238E27FC236}">
                <a16:creationId xmlns:a16="http://schemas.microsoft.com/office/drawing/2014/main" id="{A744AC66-3EC7-6F5F-4029-9CBB83861DDE}"/>
              </a:ext>
            </a:extLst>
          </p:cNvPr>
          <p:cNvCxnSpPr>
            <a:cxnSpLocks/>
            <a:stCxn id="44" idx="3"/>
            <a:endCxn id="30" idx="1"/>
          </p:cNvCxnSpPr>
          <p:nvPr/>
        </p:nvCxnSpPr>
        <p:spPr>
          <a:xfrm>
            <a:off x="3647440" y="3387615"/>
            <a:ext cx="1005840" cy="2313367"/>
          </a:xfrm>
          <a:prstGeom prst="straightConnector1">
            <a:avLst/>
          </a:prstGeom>
          <a:noFill/>
          <a:ln w="25400" cap="flat">
            <a:solidFill>
              <a:srgbClr val="FF0000"/>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69" name="Straight Arrow Connector 68">
            <a:extLst>
              <a:ext uri="{FF2B5EF4-FFF2-40B4-BE49-F238E27FC236}">
                <a16:creationId xmlns:a16="http://schemas.microsoft.com/office/drawing/2014/main" id="{5326C872-C994-3BD6-33E0-9798211E6DA8}"/>
              </a:ext>
            </a:extLst>
          </p:cNvPr>
          <p:cNvCxnSpPr>
            <a:cxnSpLocks/>
            <a:stCxn id="13" idx="3"/>
            <a:endCxn id="38" idx="1"/>
          </p:cNvCxnSpPr>
          <p:nvPr/>
        </p:nvCxnSpPr>
        <p:spPr>
          <a:xfrm flipV="1">
            <a:off x="6532880" y="3395590"/>
            <a:ext cx="1178889" cy="1676313"/>
          </a:xfrm>
          <a:prstGeom prst="straightConnector1">
            <a:avLst/>
          </a:prstGeom>
          <a:noFill/>
          <a:ln w="25400" cap="flat">
            <a:solidFill>
              <a:srgbClr val="FF0000"/>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72" name="Straight Arrow Connector 71">
            <a:extLst>
              <a:ext uri="{FF2B5EF4-FFF2-40B4-BE49-F238E27FC236}">
                <a16:creationId xmlns:a16="http://schemas.microsoft.com/office/drawing/2014/main" id="{4A9117E2-676A-218D-0D8F-5C97363029FA}"/>
              </a:ext>
            </a:extLst>
          </p:cNvPr>
          <p:cNvCxnSpPr>
            <a:cxnSpLocks/>
            <a:stCxn id="30" idx="3"/>
            <a:endCxn id="38" idx="1"/>
          </p:cNvCxnSpPr>
          <p:nvPr/>
        </p:nvCxnSpPr>
        <p:spPr>
          <a:xfrm flipV="1">
            <a:off x="6532880" y="3395590"/>
            <a:ext cx="1178889" cy="2305392"/>
          </a:xfrm>
          <a:prstGeom prst="straightConnector1">
            <a:avLst/>
          </a:prstGeom>
          <a:noFill/>
          <a:ln w="25400" cap="flat">
            <a:solidFill>
              <a:srgbClr val="FF0000"/>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63992395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0" grpId="0" animBg="1"/>
      <p:bldP spid="33" grpId="0" animBg="1"/>
      <p:bldP spid="40" grpId="0"/>
      <p:bldP spid="4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FFA06-5F20-69DA-FB6B-CAE43EE8E40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A0F0060-8DB2-B005-A1B0-5514D7801DEA}"/>
              </a:ext>
            </a:extLst>
          </p:cNvPr>
          <p:cNvSpPr>
            <a:spLocks noGrp="1"/>
          </p:cNvSpPr>
          <p:nvPr>
            <p:ph type="title"/>
          </p:nvPr>
        </p:nvSpPr>
        <p:spPr>
          <a:xfrm>
            <a:off x="333829" y="217258"/>
            <a:ext cx="11858172" cy="492991"/>
          </a:xfrm>
        </p:spPr>
        <p:txBody>
          <a:bodyPr>
            <a:normAutofit/>
          </a:bodyPr>
          <a:lstStyle/>
          <a:p>
            <a:r>
              <a:rPr lang="en-US" dirty="0"/>
              <a:t>Meta-learner extrapolates better than any individual predictor</a:t>
            </a:r>
          </a:p>
        </p:txBody>
      </p:sp>
      <p:sp>
        <p:nvSpPr>
          <p:cNvPr id="4" name="Slide Number Placeholder 3">
            <a:extLst>
              <a:ext uri="{FF2B5EF4-FFF2-40B4-BE49-F238E27FC236}">
                <a16:creationId xmlns:a16="http://schemas.microsoft.com/office/drawing/2014/main" id="{32802AF8-6D91-4BB2-ADEE-40EF157877B8}"/>
              </a:ext>
            </a:extLst>
          </p:cNvPr>
          <p:cNvSpPr>
            <a:spLocks noGrp="1"/>
          </p:cNvSpPr>
          <p:nvPr>
            <p:ph type="sldNum" sz="quarter" idx="2"/>
          </p:nvPr>
        </p:nvSpPr>
        <p:spPr>
          <a:xfrm>
            <a:off x="489358" y="6596909"/>
            <a:ext cx="244908" cy="243841"/>
          </a:xfrm>
        </p:spPr>
        <p:txBody>
          <a:bodyPr/>
          <a:lstStyle/>
          <a:p>
            <a:fld id="{86CB4B4D-7CA3-9044-876B-883B54F8677D}" type="slidenum">
              <a:rPr lang="en-US" smtClean="0"/>
              <a:t>6</a:t>
            </a:fld>
            <a:endParaRPr lang="en-US" dirty="0"/>
          </a:p>
        </p:txBody>
      </p:sp>
      <p:pic>
        <p:nvPicPr>
          <p:cNvPr id="2" name="Picture 1">
            <a:extLst>
              <a:ext uri="{FF2B5EF4-FFF2-40B4-BE49-F238E27FC236}">
                <a16:creationId xmlns:a16="http://schemas.microsoft.com/office/drawing/2014/main" id="{D5C53E29-578D-FD9F-6483-AFAE2E7DA4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2307" y="996056"/>
            <a:ext cx="5032751" cy="3914362"/>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166A16C-1C0D-2C9C-5ADF-6FFB27B03B5F}"/>
                  </a:ext>
                </a:extLst>
              </p:cNvPr>
              <p:cNvSpPr txBox="1"/>
              <p:nvPr/>
            </p:nvSpPr>
            <p:spPr>
              <a:xfrm>
                <a:off x="8171638" y="4802017"/>
                <a:ext cx="2885196" cy="3942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245253"/>
                    </a:solidFill>
                    <a:effectLst/>
                    <a:uFillTx/>
                    <a:ea typeface="Century Gothic"/>
                    <a:cs typeface="Century Gothic"/>
                    <a:sym typeface="Century Gothic"/>
                  </a:rPr>
                  <a:t>(Predicting </a:t>
                </a:r>
                <a14:m>
                  <m:oMath xmlns:m="http://schemas.openxmlformats.org/officeDocument/2006/math">
                    <m:sSub>
                      <m:sSubPr>
                        <m:ctrlPr>
                          <a:rPr kumimoji="0" lang="en-US" sz="18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ctrlPr>
                      </m:sSubPr>
                      <m:e>
                        <m:r>
                          <a:rPr kumimoji="0" lang="en-US" sz="18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𝑰</m:t>
                        </m:r>
                      </m:e>
                      <m:sub>
                        <m:r>
                          <a:rPr kumimoji="0" lang="en-US" sz="18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𝒑</m:t>
                        </m:r>
                      </m:sub>
                    </m:sSub>
                    <m:r>
                      <a:rPr kumimoji="0" lang="en-US" sz="18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&gt;</m:t>
                    </m:r>
                    <m:r>
                      <a:rPr kumimoji="0" lang="en-US" sz="18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𝟏</m:t>
                    </m:r>
                    <m:r>
                      <a:rPr kumimoji="0" lang="en-US" sz="18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m:t>
                    </m:r>
                    <m:r>
                      <a:rPr kumimoji="0" lang="en-US" sz="18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𝟑</m:t>
                    </m:r>
                    <m:r>
                      <a:rPr kumimoji="0" lang="en-US" sz="18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𝑴𝑨</m:t>
                    </m:r>
                  </m:oMath>
                </a14:m>
                <a:r>
                  <a:rPr kumimoji="0" lang="en-US" sz="1800" b="1" i="0" u="none" strike="noStrike" cap="none" spc="0" normalizeH="0" baseline="0" dirty="0">
                    <a:ln>
                      <a:noFill/>
                    </a:ln>
                    <a:solidFill>
                      <a:srgbClr val="245253"/>
                    </a:solidFill>
                    <a:effectLst/>
                    <a:uFillTx/>
                    <a:ea typeface="Century Gothic"/>
                    <a:cs typeface="Century Gothic"/>
                    <a:sym typeface="Century Gothic"/>
                  </a:rPr>
                  <a:t>)</a:t>
                </a:r>
              </a:p>
            </p:txBody>
          </p:sp>
        </mc:Choice>
        <mc:Fallback xmlns="">
          <p:sp>
            <p:nvSpPr>
              <p:cNvPr id="5" name="TextBox 4">
                <a:extLst>
                  <a:ext uri="{FF2B5EF4-FFF2-40B4-BE49-F238E27FC236}">
                    <a16:creationId xmlns:a16="http://schemas.microsoft.com/office/drawing/2014/main" id="{9166A16C-1C0D-2C9C-5ADF-6FFB27B03B5F}"/>
                  </a:ext>
                </a:extLst>
              </p:cNvPr>
              <p:cNvSpPr txBox="1">
                <a:spLocks noRot="1" noChangeAspect="1" noMove="1" noResize="1" noEditPoints="1" noAdjustHandles="1" noChangeArrowheads="1" noChangeShapeType="1" noTextEdit="1"/>
              </p:cNvSpPr>
              <p:nvPr/>
            </p:nvSpPr>
            <p:spPr>
              <a:xfrm>
                <a:off x="8171638" y="4802017"/>
                <a:ext cx="2885196" cy="394208"/>
              </a:xfrm>
              <a:prstGeom prst="rect">
                <a:avLst/>
              </a:prstGeom>
              <a:blipFill>
                <a:blip r:embed="rId6"/>
                <a:stretch>
                  <a:fillRect t="-10938" b="-17188"/>
                </a:stretch>
              </a:blipFill>
              <a:ln w="12700" cap="flat">
                <a:noFill/>
                <a:miter lim="400000"/>
              </a:ln>
              <a:effectLst/>
            </p:spPr>
            <p:txBody>
              <a:bodyPr/>
              <a:lstStyle/>
              <a:p>
                <a:r>
                  <a:rPr lang="en-US">
                    <a:noFill/>
                  </a:rPr>
                  <a:t> </a:t>
                </a:r>
              </a:p>
            </p:txBody>
          </p:sp>
        </mc:Fallback>
      </mc:AlternateContent>
      <p:sp>
        <p:nvSpPr>
          <p:cNvPr id="6" name="TextBox 5">
            <a:extLst>
              <a:ext uri="{FF2B5EF4-FFF2-40B4-BE49-F238E27FC236}">
                <a16:creationId xmlns:a16="http://schemas.microsoft.com/office/drawing/2014/main" id="{089B29D5-B2A1-8C99-63B7-F91D7A36138A}"/>
              </a:ext>
            </a:extLst>
          </p:cNvPr>
          <p:cNvSpPr txBox="1"/>
          <p:nvPr/>
        </p:nvSpPr>
        <p:spPr>
          <a:xfrm>
            <a:off x="9614236" y="1420434"/>
            <a:ext cx="1931691"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200" dirty="0">
                <a:solidFill>
                  <a:schemeClr val="bg2">
                    <a:lumMod val="50000"/>
                  </a:schemeClr>
                </a:solidFill>
              </a:rPr>
              <a:t>Constant benchmark: “Safe predictor of future is the past”</a:t>
            </a:r>
          </a:p>
        </p:txBody>
      </p:sp>
      <p:pic>
        <p:nvPicPr>
          <p:cNvPr id="7" name="VIDEO_ml_physics_meta">
            <a:hlinkClick r:id="" action="ppaction://media"/>
            <a:extLst>
              <a:ext uri="{FF2B5EF4-FFF2-40B4-BE49-F238E27FC236}">
                <a16:creationId xmlns:a16="http://schemas.microsoft.com/office/drawing/2014/main" id="{FB3AB42F-BE96-CAE7-32B2-8B46171BB026}"/>
              </a:ext>
            </a:extLst>
          </p:cNvPr>
          <p:cNvPicPr>
            <a:picLocks noChangeAspect="1"/>
          </p:cNvPicPr>
          <p:nvPr>
            <a:videoFile r:link="rId2"/>
            <p:extLst>
              <p:ext uri="{DAA4B4D4-6D71-4841-9C94-3DE7FCFB9230}">
                <p14:media xmlns:p14="http://schemas.microsoft.com/office/powerpoint/2010/main" r:embed="rId1"/>
              </p:ext>
            </p:extLst>
          </p:nvPr>
        </p:nvPicPr>
        <p:blipFill>
          <a:blip r:embed="rId7"/>
          <a:srcRect t="8744" b="4154"/>
          <a:stretch>
            <a:fillRect/>
          </a:stretch>
        </p:blipFill>
        <p:spPr>
          <a:xfrm>
            <a:off x="45306" y="1224310"/>
            <a:ext cx="6467870" cy="5633690"/>
          </a:xfrm>
          <a:prstGeom prst="rect">
            <a:avLst/>
          </a:prstGeom>
        </p:spPr>
      </p:pic>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5DA217A4-E944-2A13-B260-5381D9F89A13}"/>
                  </a:ext>
                </a:extLst>
              </p:cNvPr>
              <p:cNvSpPr txBox="1"/>
              <p:nvPr/>
            </p:nvSpPr>
            <p:spPr>
              <a:xfrm>
                <a:off x="9972892" y="5795499"/>
                <a:ext cx="2126558" cy="92333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i="1" smtClean="0">
                              <a:solidFill>
                                <a:schemeClr val="accent6"/>
                              </a:solidFill>
                              <a:latin typeface="Cambria Math" panose="02040503050406030204" pitchFamily="18" charset="0"/>
                            </a:rPr>
                          </m:ctrlPr>
                        </m:sSubPr>
                        <m:e>
                          <m:r>
                            <a:rPr lang="en-US" sz="1800" i="1">
                              <a:solidFill>
                                <a:schemeClr val="accent6"/>
                              </a:solidFill>
                              <a:latin typeface="Cambria Math" panose="02040503050406030204" pitchFamily="18" charset="0"/>
                            </a:rPr>
                            <m:t>𝜶</m:t>
                          </m:r>
                        </m:e>
                        <m:sub>
                          <m:r>
                            <a:rPr lang="en-US" sz="1800" i="1">
                              <a:solidFill>
                                <a:schemeClr val="accent6"/>
                              </a:solidFill>
                              <a:latin typeface="Cambria Math" panose="02040503050406030204" pitchFamily="18" charset="0"/>
                            </a:rPr>
                            <m:t>𝑴𝑳</m:t>
                          </m:r>
                        </m:sub>
                      </m:sSub>
                      <m:r>
                        <a:rPr lang="en-US" sz="1800" b="1" i="1" smtClean="0">
                          <a:solidFill>
                            <a:schemeClr val="accent6"/>
                          </a:solidFill>
                          <a:latin typeface="Cambria Math" panose="02040503050406030204" pitchFamily="18" charset="0"/>
                        </a:rPr>
                        <m:t>~</m:t>
                      </m:r>
                      <m:r>
                        <a:rPr lang="en-US" sz="1800" i="1">
                          <a:solidFill>
                            <a:schemeClr val="accent6"/>
                          </a:solidFill>
                          <a:latin typeface="Cambria Math" panose="02040503050406030204" pitchFamily="18" charset="0"/>
                        </a:rPr>
                        <m:t>𝟔</m:t>
                      </m:r>
                      <m:r>
                        <a:rPr lang="en-US" sz="1800" b="1" i="1" smtClean="0">
                          <a:solidFill>
                            <a:schemeClr val="accent6"/>
                          </a:solidFill>
                          <a:latin typeface="Cambria Math" panose="02040503050406030204" pitchFamily="18" charset="0"/>
                        </a:rPr>
                        <m:t>𝟓</m:t>
                      </m:r>
                      <m:r>
                        <a:rPr lang="en-US" sz="1800" i="1">
                          <a:solidFill>
                            <a:schemeClr val="accent6"/>
                          </a:solidFill>
                          <a:latin typeface="Cambria Math" panose="02040503050406030204" pitchFamily="18" charset="0"/>
                        </a:rPr>
                        <m:t>%</m:t>
                      </m:r>
                    </m:oMath>
                  </m:oMathPara>
                </a14:m>
                <a:endParaRPr lang="en-US" sz="1800" i="1" dirty="0">
                  <a:solidFill>
                    <a:schemeClr val="accent6"/>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sz="1800" i="1" smtClean="0">
                              <a:solidFill>
                                <a:srgbClr val="00B050"/>
                              </a:solidFill>
                              <a:latin typeface="Cambria Math" panose="02040503050406030204" pitchFamily="18" charset="0"/>
                            </a:rPr>
                          </m:ctrlPr>
                        </m:sSubPr>
                        <m:e>
                          <m:r>
                            <a:rPr lang="en-US" sz="1800" i="1">
                              <a:solidFill>
                                <a:srgbClr val="00B050"/>
                              </a:solidFill>
                              <a:latin typeface="Cambria Math" panose="02040503050406030204" pitchFamily="18" charset="0"/>
                            </a:rPr>
                            <m:t>𝜶</m:t>
                          </m:r>
                        </m:e>
                        <m:sub>
                          <m:r>
                            <a:rPr lang="en-US" sz="1800" i="1">
                              <a:solidFill>
                                <a:srgbClr val="00B050"/>
                              </a:solidFill>
                              <a:latin typeface="Cambria Math" panose="02040503050406030204" pitchFamily="18" charset="0"/>
                            </a:rPr>
                            <m:t>𝑮𝑩</m:t>
                          </m:r>
                        </m:sub>
                      </m:sSub>
                      <m:r>
                        <a:rPr lang="en-US" sz="1800" b="1" i="1" smtClean="0">
                          <a:solidFill>
                            <a:srgbClr val="00B050"/>
                          </a:solidFill>
                          <a:latin typeface="Cambria Math" panose="02040503050406030204" pitchFamily="18" charset="0"/>
                        </a:rPr>
                        <m:t>~</m:t>
                      </m:r>
                      <m:r>
                        <a:rPr lang="en-US" sz="1800" i="1">
                          <a:solidFill>
                            <a:srgbClr val="00B050"/>
                          </a:solidFill>
                          <a:latin typeface="Cambria Math" panose="02040503050406030204" pitchFamily="18" charset="0"/>
                        </a:rPr>
                        <m:t>𝟐𝟎</m:t>
                      </m:r>
                      <m:r>
                        <a:rPr lang="en-US" sz="1800" i="1">
                          <a:solidFill>
                            <a:srgbClr val="00B050"/>
                          </a:solidFill>
                          <a:latin typeface="Cambria Math" panose="02040503050406030204" pitchFamily="18" charset="0"/>
                        </a:rPr>
                        <m:t>%</m:t>
                      </m:r>
                    </m:oMath>
                  </m:oMathPara>
                </a14:m>
                <a:endParaRPr lang="en-US" sz="1800" i="1" dirty="0">
                  <a:solidFill>
                    <a:srgbClr val="00B050"/>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sz="1800" i="1" smtClean="0">
                              <a:solidFill>
                                <a:srgbClr val="0070C0"/>
                              </a:solidFill>
                              <a:latin typeface="Cambria Math" panose="02040503050406030204" pitchFamily="18" charset="0"/>
                            </a:rPr>
                          </m:ctrlPr>
                        </m:sSubPr>
                        <m:e>
                          <m:r>
                            <a:rPr lang="en-US" sz="1800" i="1">
                              <a:solidFill>
                                <a:srgbClr val="0070C0"/>
                              </a:solidFill>
                              <a:latin typeface="Cambria Math" panose="02040503050406030204" pitchFamily="18" charset="0"/>
                            </a:rPr>
                            <m:t>𝜶</m:t>
                          </m:r>
                        </m:e>
                        <m:sub>
                          <m:r>
                            <a:rPr lang="en-US" sz="1800" i="1">
                              <a:solidFill>
                                <a:srgbClr val="0070C0"/>
                              </a:solidFill>
                              <a:latin typeface="Cambria Math" panose="02040503050406030204" pitchFamily="18" charset="0"/>
                            </a:rPr>
                            <m:t>𝑻𝑮𝑳𝑭</m:t>
                          </m:r>
                        </m:sub>
                      </m:sSub>
                      <m:r>
                        <a:rPr lang="en-US" sz="1800" b="1" i="1" smtClean="0">
                          <a:solidFill>
                            <a:srgbClr val="0070C0"/>
                          </a:solidFill>
                          <a:latin typeface="Cambria Math" panose="02040503050406030204" pitchFamily="18" charset="0"/>
                        </a:rPr>
                        <m:t>~</m:t>
                      </m:r>
                      <m:r>
                        <a:rPr lang="en-US" sz="1800" i="1">
                          <a:solidFill>
                            <a:srgbClr val="0070C0"/>
                          </a:solidFill>
                          <a:latin typeface="Cambria Math" panose="02040503050406030204" pitchFamily="18" charset="0"/>
                        </a:rPr>
                        <m:t>𝟏</m:t>
                      </m:r>
                      <m:r>
                        <a:rPr lang="en-US" sz="1800" b="1" i="1" smtClean="0">
                          <a:solidFill>
                            <a:srgbClr val="0070C0"/>
                          </a:solidFill>
                          <a:latin typeface="Cambria Math" panose="02040503050406030204" pitchFamily="18" charset="0"/>
                        </a:rPr>
                        <m:t>𝟓</m:t>
                      </m:r>
                      <m:r>
                        <a:rPr lang="en-US" sz="1800" i="1">
                          <a:solidFill>
                            <a:srgbClr val="0070C0"/>
                          </a:solidFill>
                          <a:latin typeface="Cambria Math" panose="02040503050406030204" pitchFamily="18" charset="0"/>
                        </a:rPr>
                        <m:t>%</m:t>
                      </m:r>
                    </m:oMath>
                  </m:oMathPara>
                </a14:m>
                <a:endParaRPr kumimoji="0" lang="en-US" sz="1800" i="1" u="none" strike="noStrike" cap="none" spc="0" normalizeH="0" baseline="0" dirty="0">
                  <a:ln>
                    <a:noFill/>
                  </a:ln>
                  <a:solidFill>
                    <a:srgbClr val="FF0000"/>
                  </a:solidFill>
                  <a:effectLst/>
                  <a:uFillTx/>
                  <a:latin typeface="Cambria Math" panose="02040503050406030204" pitchFamily="18" charset="0"/>
                  <a:sym typeface="Century Gothic"/>
                </a:endParaRPr>
              </a:p>
            </p:txBody>
          </p:sp>
        </mc:Choice>
        <mc:Fallback xmlns="">
          <p:sp>
            <p:nvSpPr>
              <p:cNvPr id="48" name="TextBox 47">
                <a:extLst>
                  <a:ext uri="{FF2B5EF4-FFF2-40B4-BE49-F238E27FC236}">
                    <a16:creationId xmlns:a16="http://schemas.microsoft.com/office/drawing/2014/main" id="{5DA217A4-E944-2A13-B260-5381D9F89A13}"/>
                  </a:ext>
                </a:extLst>
              </p:cNvPr>
              <p:cNvSpPr txBox="1">
                <a:spLocks noRot="1" noChangeAspect="1" noMove="1" noResize="1" noEditPoints="1" noAdjustHandles="1" noChangeArrowheads="1" noChangeShapeType="1" noTextEdit="1"/>
              </p:cNvSpPr>
              <p:nvPr/>
            </p:nvSpPr>
            <p:spPr>
              <a:xfrm>
                <a:off x="9972892" y="5795499"/>
                <a:ext cx="2126558" cy="923330"/>
              </a:xfrm>
              <a:prstGeom prst="rect">
                <a:avLst/>
              </a:prstGeom>
              <a:blipFill>
                <a:blip r:embed="rId8"/>
                <a:stretch>
                  <a:fillRect/>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0A60324D-6EE3-BB05-ECE8-A0B29E571E75}"/>
                  </a:ext>
                </a:extLst>
              </p:cNvPr>
              <p:cNvSpPr txBox="1"/>
              <p:nvPr/>
            </p:nvSpPr>
            <p:spPr>
              <a:xfrm>
                <a:off x="6179772" y="6302190"/>
                <a:ext cx="4126524" cy="33855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14:m>
                  <m:oMathPara xmlns:m="http://schemas.openxmlformats.org/officeDocument/2006/math">
                    <m:oMathParaPr>
                      <m:jc m:val="centerGroup"/>
                    </m:oMathParaPr>
                    <m:oMath xmlns:m="http://schemas.openxmlformats.org/officeDocument/2006/math">
                      <m:sSub>
                        <m:sSubPr>
                          <m:ctrlPr>
                            <a:rPr kumimoji="0" lang="en-US" sz="1600" b="1" i="1" u="none" strike="noStrike" cap="none" spc="0" normalizeH="0" baseline="0" smtClean="0">
                              <a:ln>
                                <a:noFill/>
                              </a:ln>
                              <a:solidFill>
                                <a:srgbClr val="7030A0"/>
                              </a:solidFill>
                              <a:effectLst/>
                              <a:uFillTx/>
                              <a:latin typeface="Cambria Math" panose="02040503050406030204" pitchFamily="18" charset="0"/>
                              <a:ea typeface="Century Gothic"/>
                              <a:cs typeface="Century Gothic"/>
                              <a:sym typeface="Century Gothic"/>
                            </a:rPr>
                          </m:ctrlPr>
                        </m:sSubPr>
                        <m:e>
                          <m:r>
                            <a:rPr kumimoji="0" lang="en-US" sz="1600" b="1" i="1" u="none" strike="noStrike" cap="none" spc="0" normalizeH="0" baseline="0" smtClean="0">
                              <a:ln>
                                <a:noFill/>
                              </a:ln>
                              <a:solidFill>
                                <a:srgbClr val="7030A0"/>
                              </a:solidFill>
                              <a:effectLst/>
                              <a:uFillTx/>
                              <a:latin typeface="Cambria Math" panose="02040503050406030204" pitchFamily="18" charset="0"/>
                              <a:ea typeface="Century Gothic"/>
                              <a:cs typeface="Century Gothic"/>
                              <a:sym typeface="Century Gothic"/>
                            </a:rPr>
                            <m:t>𝑻</m:t>
                          </m:r>
                        </m:e>
                        <m:sub>
                          <m:r>
                            <a:rPr kumimoji="0" lang="en-US" sz="1600" b="1" i="1" u="none" strike="noStrike" cap="none" spc="0" normalizeH="0" baseline="0" smtClean="0">
                              <a:ln>
                                <a:noFill/>
                              </a:ln>
                              <a:solidFill>
                                <a:srgbClr val="7030A0"/>
                              </a:solidFill>
                              <a:effectLst/>
                              <a:uFillTx/>
                              <a:latin typeface="Cambria Math" panose="02040503050406030204" pitchFamily="18" charset="0"/>
                              <a:ea typeface="Century Gothic"/>
                              <a:cs typeface="Century Gothic"/>
                              <a:sym typeface="Century Gothic"/>
                            </a:rPr>
                            <m:t>𝒎𝒆𝒕𝒂</m:t>
                          </m:r>
                        </m:sub>
                      </m:sSub>
                      <m:r>
                        <a:rPr kumimoji="0" lang="en-US" sz="16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m:t>
                      </m:r>
                      <m:sSub>
                        <m:sSubPr>
                          <m:ctrlPr>
                            <a:rPr kumimoji="0" lang="en-US" sz="1600" b="1" i="1" u="none" strike="noStrike" cap="none" spc="0" normalizeH="0" baseline="0" smtClean="0">
                              <a:ln>
                                <a:noFill/>
                              </a:ln>
                              <a:solidFill>
                                <a:schemeClr val="accent6"/>
                              </a:solidFill>
                              <a:effectLst/>
                              <a:uFillTx/>
                              <a:latin typeface="Cambria Math" panose="02040503050406030204" pitchFamily="18" charset="0"/>
                              <a:ea typeface="Century Gothic"/>
                              <a:cs typeface="Century Gothic"/>
                              <a:sym typeface="Century Gothic"/>
                            </a:rPr>
                          </m:ctrlPr>
                        </m:sSubPr>
                        <m:e>
                          <m:sSub>
                            <m:sSubPr>
                              <m:ctrlPr>
                                <a:rPr kumimoji="0" lang="en-US" sz="1600" b="1" i="1" u="none" strike="noStrike" cap="none" spc="0" normalizeH="0" baseline="0" smtClean="0">
                                  <a:ln>
                                    <a:noFill/>
                                  </a:ln>
                                  <a:solidFill>
                                    <a:schemeClr val="accent6"/>
                                  </a:solidFill>
                                  <a:effectLst/>
                                  <a:uFillTx/>
                                  <a:latin typeface="Cambria Math" panose="02040503050406030204" pitchFamily="18" charset="0"/>
                                  <a:ea typeface="Century Gothic"/>
                                  <a:cs typeface="Century Gothic"/>
                                  <a:sym typeface="Century Gothic"/>
                                </a:rPr>
                              </m:ctrlPr>
                            </m:sSubPr>
                            <m:e>
                              <m:r>
                                <a:rPr kumimoji="0" lang="en-US" sz="1600" b="1" i="1" u="none" strike="noStrike" cap="none" spc="0" normalizeH="0" baseline="0" smtClean="0">
                                  <a:ln>
                                    <a:noFill/>
                                  </a:ln>
                                  <a:solidFill>
                                    <a:schemeClr val="accent6"/>
                                  </a:solidFill>
                                  <a:effectLst/>
                                  <a:uFillTx/>
                                  <a:latin typeface="Cambria Math" panose="02040503050406030204" pitchFamily="18" charset="0"/>
                                  <a:ea typeface="Century Gothic"/>
                                  <a:cs typeface="Century Gothic"/>
                                  <a:sym typeface="Century Gothic"/>
                                </a:rPr>
                                <m:t>𝜶</m:t>
                              </m:r>
                            </m:e>
                            <m:sub>
                              <m:r>
                                <a:rPr kumimoji="0" lang="en-US" sz="1600" b="1" i="1" u="none" strike="noStrike" cap="none" spc="0" normalizeH="0" baseline="0" smtClean="0">
                                  <a:ln>
                                    <a:noFill/>
                                  </a:ln>
                                  <a:solidFill>
                                    <a:schemeClr val="accent6"/>
                                  </a:solidFill>
                                  <a:effectLst/>
                                  <a:uFillTx/>
                                  <a:latin typeface="Cambria Math" panose="02040503050406030204" pitchFamily="18" charset="0"/>
                                  <a:ea typeface="Century Gothic"/>
                                  <a:cs typeface="Century Gothic"/>
                                  <a:sym typeface="Century Gothic"/>
                                </a:rPr>
                                <m:t>𝑴𝑳</m:t>
                              </m:r>
                            </m:sub>
                          </m:sSub>
                          <m:r>
                            <a:rPr kumimoji="0" lang="en-US" sz="1600" b="1" i="1" u="none" strike="noStrike" cap="none" spc="0" normalizeH="0" baseline="0" smtClean="0">
                              <a:ln>
                                <a:noFill/>
                              </a:ln>
                              <a:solidFill>
                                <a:schemeClr val="accent6"/>
                              </a:solidFill>
                              <a:effectLst/>
                              <a:uFillTx/>
                              <a:latin typeface="Cambria Math" panose="02040503050406030204" pitchFamily="18" charset="0"/>
                              <a:ea typeface="Century Gothic"/>
                              <a:cs typeface="Century Gothic"/>
                              <a:sym typeface="Century Gothic"/>
                            </a:rPr>
                            <m:t>𝑻</m:t>
                          </m:r>
                        </m:e>
                        <m:sub>
                          <m:r>
                            <a:rPr kumimoji="0" lang="en-US" sz="1600" b="1" i="1" u="none" strike="noStrike" cap="none" spc="0" normalizeH="0" baseline="0" smtClean="0">
                              <a:ln>
                                <a:noFill/>
                              </a:ln>
                              <a:solidFill>
                                <a:schemeClr val="accent6"/>
                              </a:solidFill>
                              <a:effectLst/>
                              <a:uFillTx/>
                              <a:latin typeface="Cambria Math" panose="02040503050406030204" pitchFamily="18" charset="0"/>
                              <a:ea typeface="Century Gothic"/>
                              <a:cs typeface="Century Gothic"/>
                              <a:sym typeface="Century Gothic"/>
                            </a:rPr>
                            <m:t>𝑴𝑳</m:t>
                          </m:r>
                        </m:sub>
                      </m:sSub>
                      <m:r>
                        <a:rPr lang="en-US" sz="1600" i="1">
                          <a:latin typeface="Cambria Math" panose="02040503050406030204" pitchFamily="18" charset="0"/>
                        </a:rPr>
                        <m:t>+</m:t>
                      </m:r>
                      <m:sSub>
                        <m:sSubPr>
                          <m:ctrlPr>
                            <a:rPr lang="en-US" sz="1600" i="1" smtClean="0">
                              <a:solidFill>
                                <a:srgbClr val="00B050"/>
                              </a:solidFill>
                              <a:latin typeface="Cambria Math" panose="02040503050406030204" pitchFamily="18" charset="0"/>
                            </a:rPr>
                          </m:ctrlPr>
                        </m:sSubPr>
                        <m:e>
                          <m:r>
                            <a:rPr lang="en-US" sz="1600" i="1">
                              <a:solidFill>
                                <a:srgbClr val="00B050"/>
                              </a:solidFill>
                              <a:latin typeface="Cambria Math" panose="02040503050406030204" pitchFamily="18" charset="0"/>
                            </a:rPr>
                            <m:t>𝜶</m:t>
                          </m:r>
                        </m:e>
                        <m:sub>
                          <m:r>
                            <a:rPr lang="en-US" sz="1600" i="1">
                              <a:solidFill>
                                <a:srgbClr val="00B050"/>
                              </a:solidFill>
                              <a:latin typeface="Cambria Math" panose="02040503050406030204" pitchFamily="18" charset="0"/>
                            </a:rPr>
                            <m:t>𝑮𝑩</m:t>
                          </m:r>
                        </m:sub>
                      </m:sSub>
                      <m:sSub>
                        <m:sSubPr>
                          <m:ctrlPr>
                            <a:rPr lang="en-US" sz="1600" i="1">
                              <a:solidFill>
                                <a:srgbClr val="00B050"/>
                              </a:solidFill>
                              <a:latin typeface="Cambria Math" panose="02040503050406030204" pitchFamily="18" charset="0"/>
                            </a:rPr>
                          </m:ctrlPr>
                        </m:sSubPr>
                        <m:e>
                          <m:r>
                            <a:rPr lang="en-US" sz="1600" i="1">
                              <a:solidFill>
                                <a:srgbClr val="00B050"/>
                              </a:solidFill>
                              <a:latin typeface="Cambria Math" panose="02040503050406030204" pitchFamily="18" charset="0"/>
                            </a:rPr>
                            <m:t>𝑻</m:t>
                          </m:r>
                        </m:e>
                        <m:sub>
                          <m:r>
                            <a:rPr lang="en-US" sz="1600" i="1">
                              <a:solidFill>
                                <a:srgbClr val="00B050"/>
                              </a:solidFill>
                              <a:latin typeface="Cambria Math" panose="02040503050406030204" pitchFamily="18" charset="0"/>
                            </a:rPr>
                            <m:t>𝑮𝑩</m:t>
                          </m:r>
                        </m:sub>
                      </m:sSub>
                      <m:r>
                        <a:rPr lang="en-US" sz="1600" i="1">
                          <a:latin typeface="Cambria Math" panose="02040503050406030204" pitchFamily="18" charset="0"/>
                        </a:rPr>
                        <m:t>+</m:t>
                      </m:r>
                      <m:sSub>
                        <m:sSubPr>
                          <m:ctrlPr>
                            <a:rPr lang="en-US" sz="1600" i="1">
                              <a:solidFill>
                                <a:srgbClr val="0070C0"/>
                              </a:solidFill>
                              <a:latin typeface="Cambria Math" panose="02040503050406030204" pitchFamily="18" charset="0"/>
                            </a:rPr>
                          </m:ctrlPr>
                        </m:sSubPr>
                        <m:e>
                          <m:r>
                            <a:rPr lang="en-US" sz="1600" i="1">
                              <a:solidFill>
                                <a:srgbClr val="0070C0"/>
                              </a:solidFill>
                              <a:latin typeface="Cambria Math" panose="02040503050406030204" pitchFamily="18" charset="0"/>
                            </a:rPr>
                            <m:t>𝜶</m:t>
                          </m:r>
                        </m:e>
                        <m:sub>
                          <m:r>
                            <a:rPr lang="en-US" sz="1600" i="1">
                              <a:solidFill>
                                <a:srgbClr val="0070C0"/>
                              </a:solidFill>
                              <a:latin typeface="Cambria Math" panose="02040503050406030204" pitchFamily="18" charset="0"/>
                            </a:rPr>
                            <m:t>𝑻𝑮𝑳𝑭</m:t>
                          </m:r>
                        </m:sub>
                      </m:sSub>
                      <m:sSub>
                        <m:sSubPr>
                          <m:ctrlPr>
                            <a:rPr lang="en-US" sz="1600" i="1">
                              <a:solidFill>
                                <a:srgbClr val="0070C0"/>
                              </a:solidFill>
                              <a:latin typeface="Cambria Math" panose="02040503050406030204" pitchFamily="18" charset="0"/>
                            </a:rPr>
                          </m:ctrlPr>
                        </m:sSubPr>
                        <m:e>
                          <m:r>
                            <a:rPr lang="en-US" sz="1600" i="1">
                              <a:solidFill>
                                <a:srgbClr val="0070C0"/>
                              </a:solidFill>
                              <a:latin typeface="Cambria Math" panose="02040503050406030204" pitchFamily="18" charset="0"/>
                            </a:rPr>
                            <m:t>𝑻</m:t>
                          </m:r>
                        </m:e>
                        <m:sub>
                          <m:r>
                            <a:rPr lang="en-US" sz="1600" i="1">
                              <a:solidFill>
                                <a:srgbClr val="0070C0"/>
                              </a:solidFill>
                              <a:latin typeface="Cambria Math" panose="02040503050406030204" pitchFamily="18" charset="0"/>
                            </a:rPr>
                            <m:t>𝑻𝑮𝑳𝑭</m:t>
                          </m:r>
                        </m:sub>
                      </m:sSub>
                    </m:oMath>
                  </m:oMathPara>
                </a14:m>
                <a:endParaRPr kumimoji="0" lang="en-US" sz="1600" b="1" i="0" u="none" strike="noStrike" cap="none" spc="0" normalizeH="0" baseline="0" dirty="0">
                  <a:ln>
                    <a:noFill/>
                  </a:ln>
                  <a:solidFill>
                    <a:srgbClr val="245253"/>
                  </a:solidFill>
                  <a:effectLst/>
                  <a:uFillTx/>
                  <a:latin typeface="Century Gothic"/>
                  <a:ea typeface="Century Gothic"/>
                  <a:cs typeface="Century Gothic"/>
                  <a:sym typeface="Century Gothic"/>
                </a:endParaRPr>
              </a:p>
            </p:txBody>
          </p:sp>
        </mc:Choice>
        <mc:Fallback xmlns="">
          <p:sp>
            <p:nvSpPr>
              <p:cNvPr id="66" name="TextBox 65">
                <a:extLst>
                  <a:ext uri="{FF2B5EF4-FFF2-40B4-BE49-F238E27FC236}">
                    <a16:creationId xmlns:a16="http://schemas.microsoft.com/office/drawing/2014/main" id="{0A60324D-6EE3-BB05-ECE8-A0B29E571E75}"/>
                  </a:ext>
                </a:extLst>
              </p:cNvPr>
              <p:cNvSpPr txBox="1">
                <a:spLocks noRot="1" noChangeAspect="1" noMove="1" noResize="1" noEditPoints="1" noAdjustHandles="1" noChangeArrowheads="1" noChangeShapeType="1" noTextEdit="1"/>
              </p:cNvSpPr>
              <p:nvPr/>
            </p:nvSpPr>
            <p:spPr>
              <a:xfrm>
                <a:off x="6179772" y="6302190"/>
                <a:ext cx="4126524" cy="338552"/>
              </a:xfrm>
              <a:prstGeom prst="rect">
                <a:avLst/>
              </a:prstGeom>
              <a:blipFill>
                <a:blip r:embed="rId9"/>
                <a:stretch>
                  <a:fillRect b="-1818"/>
                </a:stretch>
              </a:blipFill>
              <a:ln w="12700" cap="flat">
                <a:noFill/>
                <a:miter lim="400000"/>
              </a:ln>
              <a:effectLst/>
            </p:spPr>
            <p:txBody>
              <a:bodyPr/>
              <a:lstStyle/>
              <a:p>
                <a:r>
                  <a:rPr lang="en-US">
                    <a:noFill/>
                  </a:rPr>
                  <a:t> </a:t>
                </a:r>
              </a:p>
            </p:txBody>
          </p:sp>
        </mc:Fallback>
      </mc:AlternateContent>
    </p:spTree>
    <p:extLst>
      <p:ext uri="{BB962C8B-B14F-4D97-AF65-F5344CB8AC3E}">
        <p14:creationId xmlns:p14="http://schemas.microsoft.com/office/powerpoint/2010/main" val="128188381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6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f different colored rectangular shapes&#10;&#10;AI-generated content may be incorrect.">
            <a:extLst>
              <a:ext uri="{FF2B5EF4-FFF2-40B4-BE49-F238E27FC236}">
                <a16:creationId xmlns:a16="http://schemas.microsoft.com/office/drawing/2014/main" id="{422DE82C-AA99-669F-77B8-935028917D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9744" y="1770186"/>
            <a:ext cx="5832660" cy="3503564"/>
          </a:xfrm>
          <a:prstGeom prst="rect">
            <a:avLst/>
          </a:prstGeom>
        </p:spPr>
      </p:pic>
      <p:sp>
        <p:nvSpPr>
          <p:cNvPr id="2" name="Text Placeholder 1">
            <a:extLst>
              <a:ext uri="{FF2B5EF4-FFF2-40B4-BE49-F238E27FC236}">
                <a16:creationId xmlns:a16="http://schemas.microsoft.com/office/drawing/2014/main" id="{84505DCC-7B08-3CF5-F306-5AD56B0CAECD}"/>
              </a:ext>
            </a:extLst>
          </p:cNvPr>
          <p:cNvSpPr>
            <a:spLocks noGrp="1"/>
          </p:cNvSpPr>
          <p:nvPr>
            <p:ph type="body" idx="1"/>
          </p:nvPr>
        </p:nvSpPr>
        <p:spPr>
          <a:xfrm>
            <a:off x="234767" y="1320799"/>
            <a:ext cx="6410581" cy="5056415"/>
          </a:xfrm>
        </p:spPr>
        <p:txBody>
          <a:bodyPr>
            <a:normAutofit/>
          </a:bodyPr>
          <a:lstStyle/>
          <a:p>
            <a:r>
              <a:rPr lang="en-US" sz="1800" dirty="0"/>
              <a:t>Summary:</a:t>
            </a:r>
          </a:p>
          <a:p>
            <a:pPr lvl="1"/>
            <a:r>
              <a:rPr lang="en-US" sz="1800" dirty="0"/>
              <a:t>Physics predictors worse than benchmark</a:t>
            </a:r>
          </a:p>
          <a:p>
            <a:pPr lvl="1"/>
            <a:r>
              <a:rPr lang="en-US" sz="1800" dirty="0"/>
              <a:t>For extrapolation, ML also worse</a:t>
            </a:r>
          </a:p>
          <a:p>
            <a:pPr lvl="1"/>
            <a:r>
              <a:rPr lang="en-US" sz="1800" dirty="0"/>
              <a:t>Meta-learner better than either alone</a:t>
            </a:r>
          </a:p>
          <a:p>
            <a:r>
              <a:rPr lang="en-US" sz="1800" dirty="0"/>
              <a:t>Needs:</a:t>
            </a:r>
          </a:p>
          <a:p>
            <a:pPr lvl="1"/>
            <a:r>
              <a:rPr lang="en-US" sz="1800" dirty="0"/>
              <a:t>More large-database code comparisons</a:t>
            </a:r>
          </a:p>
          <a:p>
            <a:pPr lvl="1"/>
            <a:r>
              <a:rPr lang="en-US" sz="1800" dirty="0"/>
              <a:t>More “predict-first” experiments</a:t>
            </a:r>
          </a:p>
          <a:p>
            <a:pPr lvl="1"/>
            <a:r>
              <a:rPr lang="en-US" sz="1800" dirty="0"/>
              <a:t>Open tokamak data </a:t>
            </a:r>
            <a:r>
              <a:rPr lang="en-US" sz="1800" dirty="0">
                <a:sym typeface="Wingdings" panose="05000000000000000000" pitchFamily="2" charset="2"/>
              </a:rPr>
              <a:t> ML competition?</a:t>
            </a:r>
          </a:p>
          <a:p>
            <a:endParaRPr lang="en-US" sz="1800" dirty="0"/>
          </a:p>
          <a:p>
            <a:endParaRPr lang="en-US" sz="1800" dirty="0"/>
          </a:p>
          <a:p>
            <a:r>
              <a:rPr lang="en-US" sz="1800" dirty="0"/>
              <a:t>For details: Abbate et al “Combining physics-based and data-driven models…” </a:t>
            </a:r>
            <a:r>
              <a:rPr lang="en-US" sz="1800" i="1" dirty="0"/>
              <a:t>Nuclear Fusion </a:t>
            </a:r>
            <a:r>
              <a:rPr lang="en-US" sz="1800" dirty="0"/>
              <a:t>2025</a:t>
            </a:r>
          </a:p>
          <a:p>
            <a:pPr lvl="1"/>
            <a:endParaRPr lang="en-US" sz="1800" dirty="0"/>
          </a:p>
        </p:txBody>
      </p:sp>
      <p:sp>
        <p:nvSpPr>
          <p:cNvPr id="4" name="Slide Number Placeholder 3">
            <a:extLst>
              <a:ext uri="{FF2B5EF4-FFF2-40B4-BE49-F238E27FC236}">
                <a16:creationId xmlns:a16="http://schemas.microsoft.com/office/drawing/2014/main" id="{24EB169B-6545-76B7-DB98-90147929EC56}"/>
              </a:ext>
            </a:extLst>
          </p:cNvPr>
          <p:cNvSpPr>
            <a:spLocks noGrp="1"/>
          </p:cNvSpPr>
          <p:nvPr>
            <p:ph type="sldNum" sz="quarter" idx="2"/>
          </p:nvPr>
        </p:nvSpPr>
        <p:spPr/>
        <p:txBody>
          <a:bodyPr/>
          <a:lstStyle/>
          <a:p>
            <a:fld id="{86CB4B4D-7CA3-9044-876B-883B54F8677D}" type="slidenum">
              <a:rPr lang="en-US" smtClean="0"/>
              <a:t>7</a:t>
            </a:fld>
            <a:endParaRPr lang="en-US" dirty="0"/>
          </a:p>
        </p:txBody>
      </p:sp>
      <p:sp>
        <p:nvSpPr>
          <p:cNvPr id="6" name="TextBox 5">
            <a:extLst>
              <a:ext uri="{FF2B5EF4-FFF2-40B4-BE49-F238E27FC236}">
                <a16:creationId xmlns:a16="http://schemas.microsoft.com/office/drawing/2014/main" id="{20CB82FE-670F-3D34-35B2-1FA3AB9F7E53}"/>
              </a:ext>
            </a:extLst>
          </p:cNvPr>
          <p:cNvSpPr txBox="1"/>
          <p:nvPr/>
        </p:nvSpPr>
        <p:spPr>
          <a:xfrm>
            <a:off x="10025542" y="2205613"/>
            <a:ext cx="1931691"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200" dirty="0">
                <a:solidFill>
                  <a:schemeClr val="bg2">
                    <a:lumMod val="50000"/>
                  </a:schemeClr>
                </a:solidFill>
              </a:rPr>
              <a:t>Constant benchmark: “Safe predictor of future is the past”</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859A4DE-AD1A-4030-0198-6537DB18636A}"/>
                  </a:ext>
                </a:extLst>
              </p:cNvPr>
              <p:cNvSpPr txBox="1"/>
              <p:nvPr/>
            </p:nvSpPr>
            <p:spPr>
              <a:xfrm>
                <a:off x="8143157" y="5222139"/>
                <a:ext cx="2885196" cy="3942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245253"/>
                    </a:solidFill>
                    <a:effectLst/>
                    <a:uFillTx/>
                    <a:ea typeface="Century Gothic"/>
                    <a:cs typeface="Century Gothic"/>
                    <a:sym typeface="Century Gothic"/>
                  </a:rPr>
                  <a:t>(Predicting </a:t>
                </a:r>
                <a14:m>
                  <m:oMath xmlns:m="http://schemas.openxmlformats.org/officeDocument/2006/math">
                    <m:sSub>
                      <m:sSubPr>
                        <m:ctrlPr>
                          <a:rPr kumimoji="0" lang="en-US" sz="18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ctrlPr>
                      </m:sSubPr>
                      <m:e>
                        <m:r>
                          <a:rPr kumimoji="0" lang="en-US" sz="18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𝑰</m:t>
                        </m:r>
                      </m:e>
                      <m:sub>
                        <m:r>
                          <a:rPr kumimoji="0" lang="en-US" sz="18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𝒑</m:t>
                        </m:r>
                      </m:sub>
                    </m:sSub>
                    <m:r>
                      <a:rPr kumimoji="0" lang="en-US" sz="18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&gt;</m:t>
                    </m:r>
                    <m:r>
                      <a:rPr kumimoji="0" lang="en-US" sz="18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𝟏</m:t>
                    </m:r>
                    <m:r>
                      <a:rPr kumimoji="0" lang="en-US" sz="18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m:t>
                    </m:r>
                    <m:r>
                      <a:rPr kumimoji="0" lang="en-US" sz="18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𝟑</m:t>
                    </m:r>
                    <m:r>
                      <a:rPr kumimoji="0" lang="en-US" sz="18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𝑴𝑨</m:t>
                    </m:r>
                  </m:oMath>
                </a14:m>
                <a:r>
                  <a:rPr kumimoji="0" lang="en-US" sz="1800" b="1" i="0" u="none" strike="noStrike" cap="none" spc="0" normalizeH="0" baseline="0" dirty="0">
                    <a:ln>
                      <a:noFill/>
                    </a:ln>
                    <a:solidFill>
                      <a:srgbClr val="245253"/>
                    </a:solidFill>
                    <a:effectLst/>
                    <a:uFillTx/>
                    <a:ea typeface="Century Gothic"/>
                    <a:cs typeface="Century Gothic"/>
                    <a:sym typeface="Century Gothic"/>
                  </a:rPr>
                  <a:t>)</a:t>
                </a:r>
              </a:p>
            </p:txBody>
          </p:sp>
        </mc:Choice>
        <mc:Fallback xmlns="">
          <p:sp>
            <p:nvSpPr>
              <p:cNvPr id="7" name="TextBox 6">
                <a:extLst>
                  <a:ext uri="{FF2B5EF4-FFF2-40B4-BE49-F238E27FC236}">
                    <a16:creationId xmlns:a16="http://schemas.microsoft.com/office/drawing/2014/main" id="{4859A4DE-AD1A-4030-0198-6537DB18636A}"/>
                  </a:ext>
                </a:extLst>
              </p:cNvPr>
              <p:cNvSpPr txBox="1">
                <a:spLocks noRot="1" noChangeAspect="1" noMove="1" noResize="1" noEditPoints="1" noAdjustHandles="1" noChangeArrowheads="1" noChangeShapeType="1" noTextEdit="1"/>
              </p:cNvSpPr>
              <p:nvPr/>
            </p:nvSpPr>
            <p:spPr>
              <a:xfrm>
                <a:off x="8143157" y="5222139"/>
                <a:ext cx="2885196" cy="394208"/>
              </a:xfrm>
              <a:prstGeom prst="rect">
                <a:avLst/>
              </a:prstGeom>
              <a:blipFill>
                <a:blip r:embed="rId4"/>
                <a:stretch>
                  <a:fillRect t="-10938" b="-17188"/>
                </a:stretch>
              </a:blipFill>
              <a:ln w="12700" cap="flat">
                <a:noFill/>
                <a:miter lim="400000"/>
              </a:ln>
              <a:effectLst/>
            </p:spPr>
            <p:txBody>
              <a:bodyPr/>
              <a:lstStyle/>
              <a:p>
                <a:r>
                  <a:rPr lang="en-US">
                    <a:noFill/>
                  </a:rPr>
                  <a:t> </a:t>
                </a:r>
              </a:p>
            </p:txBody>
          </p:sp>
        </mc:Fallback>
      </mc:AlternateContent>
      <p:sp>
        <p:nvSpPr>
          <p:cNvPr id="11" name="Title 1">
            <a:extLst>
              <a:ext uri="{FF2B5EF4-FFF2-40B4-BE49-F238E27FC236}">
                <a16:creationId xmlns:a16="http://schemas.microsoft.com/office/drawing/2014/main" id="{0439BCE2-AD08-2F14-F5C5-CDA4019E1B2D}"/>
              </a:ext>
            </a:extLst>
          </p:cNvPr>
          <p:cNvSpPr txBox="1">
            <a:spLocks/>
          </p:cNvSpPr>
          <p:nvPr/>
        </p:nvSpPr>
        <p:spPr>
          <a:xfrm>
            <a:off x="0" y="0"/>
            <a:ext cx="12192000" cy="914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fontScale="97500"/>
          </a:bodyPr>
          <a:lstStyle>
            <a:lvl1pPr marL="0" marR="0" indent="0" algn="l" defTabSz="457189" latinLnBrk="0">
              <a:lnSpc>
                <a:spcPct val="100000"/>
              </a:lnSpc>
              <a:spcBef>
                <a:spcPts val="0"/>
              </a:spcBef>
              <a:spcAft>
                <a:spcPts val="0"/>
              </a:spcAft>
              <a:buClrTx/>
              <a:buSzTx/>
              <a:buFontTx/>
              <a:buNone/>
              <a:tabLst/>
              <a:defRPr sz="2400" b="1" i="0" u="none" strike="noStrike" cap="none" spc="0" baseline="0">
                <a:solidFill>
                  <a:srgbClr val="FFFFFF"/>
                </a:solidFill>
                <a:uFillTx/>
                <a:latin typeface="Proxima Nova"/>
                <a:ea typeface="Proxima Nova"/>
                <a:cs typeface="Proxima Nova"/>
                <a:sym typeface="Proxima Nova"/>
              </a:defRPr>
            </a:lvl1pPr>
            <a:lvl2pPr marL="0" marR="0" indent="0" algn="l" defTabSz="457189" latinLnBrk="0">
              <a:lnSpc>
                <a:spcPct val="100000"/>
              </a:lnSpc>
              <a:spcBef>
                <a:spcPts val="0"/>
              </a:spcBef>
              <a:spcAft>
                <a:spcPts val="0"/>
              </a:spcAft>
              <a:buClrTx/>
              <a:buSzTx/>
              <a:buFontTx/>
              <a:buNone/>
              <a:tabLst/>
              <a:defRPr sz="2400" b="1" i="0" u="none" strike="noStrike" cap="none" spc="0" baseline="0">
                <a:solidFill>
                  <a:srgbClr val="FFFFFF"/>
                </a:solidFill>
                <a:uFillTx/>
                <a:latin typeface="Proxima Nova"/>
                <a:ea typeface="Proxima Nova"/>
                <a:cs typeface="Proxima Nova"/>
                <a:sym typeface="Proxima Nova"/>
              </a:defRPr>
            </a:lvl2pPr>
            <a:lvl3pPr marL="0" marR="0" indent="0" algn="l" defTabSz="457189" latinLnBrk="0">
              <a:lnSpc>
                <a:spcPct val="100000"/>
              </a:lnSpc>
              <a:spcBef>
                <a:spcPts val="0"/>
              </a:spcBef>
              <a:spcAft>
                <a:spcPts val="0"/>
              </a:spcAft>
              <a:buClrTx/>
              <a:buSzTx/>
              <a:buFontTx/>
              <a:buNone/>
              <a:tabLst/>
              <a:defRPr sz="2400" b="1" i="0" u="none" strike="noStrike" cap="none" spc="0" baseline="0">
                <a:solidFill>
                  <a:srgbClr val="FFFFFF"/>
                </a:solidFill>
                <a:uFillTx/>
                <a:latin typeface="Proxima Nova"/>
                <a:ea typeface="Proxima Nova"/>
                <a:cs typeface="Proxima Nova"/>
                <a:sym typeface="Proxima Nova"/>
              </a:defRPr>
            </a:lvl3pPr>
            <a:lvl4pPr marL="0" marR="0" indent="0" algn="l" defTabSz="457189" latinLnBrk="0">
              <a:lnSpc>
                <a:spcPct val="100000"/>
              </a:lnSpc>
              <a:spcBef>
                <a:spcPts val="0"/>
              </a:spcBef>
              <a:spcAft>
                <a:spcPts val="0"/>
              </a:spcAft>
              <a:buClrTx/>
              <a:buSzTx/>
              <a:buFontTx/>
              <a:buNone/>
              <a:tabLst/>
              <a:defRPr sz="2400" b="1" i="0" u="none" strike="noStrike" cap="none" spc="0" baseline="0">
                <a:solidFill>
                  <a:srgbClr val="FFFFFF"/>
                </a:solidFill>
                <a:uFillTx/>
                <a:latin typeface="Proxima Nova"/>
                <a:ea typeface="Proxima Nova"/>
                <a:cs typeface="Proxima Nova"/>
                <a:sym typeface="Proxima Nova"/>
              </a:defRPr>
            </a:lvl4pPr>
            <a:lvl5pPr marL="0" marR="0" indent="0" algn="l" defTabSz="457189" latinLnBrk="0">
              <a:lnSpc>
                <a:spcPct val="100000"/>
              </a:lnSpc>
              <a:spcBef>
                <a:spcPts val="0"/>
              </a:spcBef>
              <a:spcAft>
                <a:spcPts val="0"/>
              </a:spcAft>
              <a:buClrTx/>
              <a:buSzTx/>
              <a:buFontTx/>
              <a:buNone/>
              <a:tabLst/>
              <a:defRPr sz="2400" b="1" i="0" u="none" strike="noStrike" cap="none" spc="0" baseline="0">
                <a:solidFill>
                  <a:srgbClr val="FFFFFF"/>
                </a:solidFill>
                <a:uFillTx/>
                <a:latin typeface="Proxima Nova"/>
                <a:ea typeface="Proxima Nova"/>
                <a:cs typeface="Proxima Nova"/>
                <a:sym typeface="Proxima Nova"/>
              </a:defRPr>
            </a:lvl5pPr>
            <a:lvl6pPr marL="0" marR="0" indent="457189" algn="l" defTabSz="457189" latinLnBrk="0">
              <a:lnSpc>
                <a:spcPct val="100000"/>
              </a:lnSpc>
              <a:spcBef>
                <a:spcPts val="0"/>
              </a:spcBef>
              <a:spcAft>
                <a:spcPts val="0"/>
              </a:spcAft>
              <a:buClrTx/>
              <a:buSzTx/>
              <a:buFontTx/>
              <a:buNone/>
              <a:tabLst/>
              <a:defRPr sz="2400" b="1" i="0" u="none" strike="noStrike" cap="none" spc="0" baseline="0">
                <a:solidFill>
                  <a:srgbClr val="FFFFFF"/>
                </a:solidFill>
                <a:uFillTx/>
                <a:latin typeface="Proxima Nova"/>
                <a:ea typeface="Proxima Nova"/>
                <a:cs typeface="Proxima Nova"/>
                <a:sym typeface="Proxima Nova"/>
              </a:defRPr>
            </a:lvl6pPr>
            <a:lvl7pPr marL="0" marR="0" indent="914377" algn="l" defTabSz="457189" latinLnBrk="0">
              <a:lnSpc>
                <a:spcPct val="100000"/>
              </a:lnSpc>
              <a:spcBef>
                <a:spcPts val="0"/>
              </a:spcBef>
              <a:spcAft>
                <a:spcPts val="0"/>
              </a:spcAft>
              <a:buClrTx/>
              <a:buSzTx/>
              <a:buFontTx/>
              <a:buNone/>
              <a:tabLst/>
              <a:defRPr sz="2400" b="1" i="0" u="none" strike="noStrike" cap="none" spc="0" baseline="0">
                <a:solidFill>
                  <a:srgbClr val="FFFFFF"/>
                </a:solidFill>
                <a:uFillTx/>
                <a:latin typeface="Proxima Nova"/>
                <a:ea typeface="Proxima Nova"/>
                <a:cs typeface="Proxima Nova"/>
                <a:sym typeface="Proxima Nova"/>
              </a:defRPr>
            </a:lvl7pPr>
            <a:lvl8pPr marL="0" marR="0" indent="1371565" algn="l" defTabSz="457189" latinLnBrk="0">
              <a:lnSpc>
                <a:spcPct val="100000"/>
              </a:lnSpc>
              <a:spcBef>
                <a:spcPts val="0"/>
              </a:spcBef>
              <a:spcAft>
                <a:spcPts val="0"/>
              </a:spcAft>
              <a:buClrTx/>
              <a:buSzTx/>
              <a:buFontTx/>
              <a:buNone/>
              <a:tabLst/>
              <a:defRPr sz="2400" b="1" i="0" u="none" strike="noStrike" cap="none" spc="0" baseline="0">
                <a:solidFill>
                  <a:srgbClr val="FFFFFF"/>
                </a:solidFill>
                <a:uFillTx/>
                <a:latin typeface="Proxima Nova"/>
                <a:ea typeface="Proxima Nova"/>
                <a:cs typeface="Proxima Nova"/>
                <a:sym typeface="Proxima Nova"/>
              </a:defRPr>
            </a:lvl8pPr>
            <a:lvl9pPr marL="0" marR="0" indent="1828754" algn="l" defTabSz="457189" latinLnBrk="0">
              <a:lnSpc>
                <a:spcPct val="100000"/>
              </a:lnSpc>
              <a:spcBef>
                <a:spcPts val="0"/>
              </a:spcBef>
              <a:spcAft>
                <a:spcPts val="0"/>
              </a:spcAft>
              <a:buClrTx/>
              <a:buSzTx/>
              <a:buFontTx/>
              <a:buNone/>
              <a:tabLst/>
              <a:defRPr sz="2400" b="1" i="0" u="none" strike="noStrike" cap="none" spc="0" baseline="0">
                <a:solidFill>
                  <a:srgbClr val="FFFFFF"/>
                </a:solidFill>
                <a:uFillTx/>
                <a:latin typeface="Proxima Nova"/>
                <a:ea typeface="Proxima Nova"/>
                <a:cs typeface="Proxima Nova"/>
                <a:sym typeface="Proxima Nova"/>
              </a:defRPr>
            </a:lvl9pPr>
          </a:lstStyle>
          <a:p>
            <a:pPr algn="ctr" hangingPunct="1"/>
            <a:r>
              <a:rPr lang="en-US" sz="2800" dirty="0"/>
              <a:t>Building generalizable predictors to guide ITER operation:</a:t>
            </a:r>
            <a:br>
              <a:rPr lang="en-US" sz="2800" dirty="0"/>
            </a:br>
            <a:r>
              <a:rPr lang="en-US" sz="2800" dirty="0"/>
              <a:t>combining physics-based + data-driven models</a:t>
            </a:r>
          </a:p>
        </p:txBody>
      </p:sp>
    </p:spTree>
    <p:extLst>
      <p:ext uri="{BB962C8B-B14F-4D97-AF65-F5344CB8AC3E}">
        <p14:creationId xmlns:p14="http://schemas.microsoft.com/office/powerpoint/2010/main" val="47010089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0DA0D-9E09-D11F-E42C-227111505996}"/>
              </a:ext>
            </a:extLst>
          </p:cNvPr>
          <p:cNvSpPr>
            <a:spLocks noGrp="1"/>
          </p:cNvSpPr>
          <p:nvPr>
            <p:ph type="title"/>
          </p:nvPr>
        </p:nvSpPr>
        <p:spPr/>
        <p:txBody>
          <a:bodyPr/>
          <a:lstStyle/>
          <a:p>
            <a:r>
              <a:rPr lang="en-US" dirty="0"/>
              <a:t>Backup slides</a:t>
            </a:r>
          </a:p>
        </p:txBody>
      </p:sp>
    </p:spTree>
    <p:extLst>
      <p:ext uri="{BB962C8B-B14F-4D97-AF65-F5344CB8AC3E}">
        <p14:creationId xmlns:p14="http://schemas.microsoft.com/office/powerpoint/2010/main" val="310501972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B58F9A-25C9-CB78-FD24-967F0AB4F368}"/>
              </a:ext>
            </a:extLst>
          </p:cNvPr>
          <p:cNvSpPr>
            <a:spLocks noGrp="1"/>
          </p:cNvSpPr>
          <p:nvPr>
            <p:ph type="title"/>
          </p:nvPr>
        </p:nvSpPr>
        <p:spPr>
          <a:xfrm>
            <a:off x="609601" y="217258"/>
            <a:ext cx="11582399" cy="492991"/>
          </a:xfrm>
        </p:spPr>
        <p:txBody>
          <a:bodyPr>
            <a:normAutofit/>
          </a:bodyPr>
          <a:lstStyle/>
          <a:p>
            <a:r>
              <a:rPr lang="en-US" dirty="0"/>
              <a:t>Architecture and training built to predict autoregressively</a:t>
            </a:r>
          </a:p>
        </p:txBody>
      </p:sp>
      <p:sp>
        <p:nvSpPr>
          <p:cNvPr id="4" name="Slide Number Placeholder 3">
            <a:extLst>
              <a:ext uri="{FF2B5EF4-FFF2-40B4-BE49-F238E27FC236}">
                <a16:creationId xmlns:a16="http://schemas.microsoft.com/office/drawing/2014/main" id="{E51DF3F9-7EAD-4C94-EDA6-2E2870CDC77B}"/>
              </a:ext>
            </a:extLst>
          </p:cNvPr>
          <p:cNvSpPr>
            <a:spLocks noGrp="1"/>
          </p:cNvSpPr>
          <p:nvPr>
            <p:ph type="sldNum" sz="quarter" idx="2"/>
          </p:nvPr>
        </p:nvSpPr>
        <p:spPr/>
        <p:txBody>
          <a:bodyPr/>
          <a:lstStyle/>
          <a:p>
            <a:fld id="{86CB4B4D-7CA3-9044-876B-883B54F8677D}" type="slidenum">
              <a:rPr lang="en-US" smtClean="0"/>
              <a:t>9</a:t>
            </a:fld>
            <a:endParaRPr lang="en-US" dirty="0"/>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C53A8326-E200-A914-86BC-F2D8B8537A8B}"/>
                  </a:ext>
                </a:extLst>
              </p:cNvPr>
              <p:cNvSpPr txBox="1"/>
              <p:nvPr/>
            </p:nvSpPr>
            <p:spPr>
              <a:xfrm>
                <a:off x="7653108" y="4930998"/>
                <a:ext cx="4153071" cy="1077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245253"/>
                    </a:solidFill>
                    <a:effectLst/>
                    <a:uFillTx/>
                    <a:sym typeface="Century Gothic"/>
                  </a:rPr>
                  <a:t>Find mapping</a:t>
                </a:r>
                <a:r>
                  <a:rPr kumimoji="0" lang="en-US" sz="3200" b="1" i="0" u="none" strike="noStrike" cap="none" spc="0" normalizeH="0" dirty="0">
                    <a:ln>
                      <a:noFill/>
                    </a:ln>
                    <a:solidFill>
                      <a:srgbClr val="245253"/>
                    </a:solidFill>
                    <a:effectLst/>
                    <a:uFillTx/>
                    <a:sym typeface="Century Gothic"/>
                  </a:rPr>
                  <a:t> </a:t>
                </a:r>
                <a14:m>
                  <m:oMath xmlns:m="http://schemas.openxmlformats.org/officeDocument/2006/math">
                    <m:r>
                      <a:rPr kumimoji="0" lang="en-US" sz="3200" b="1" i="1" u="none" strike="noStrike" cap="none" spc="0" normalizeH="0" smtClean="0">
                        <a:ln>
                          <a:noFill/>
                        </a:ln>
                        <a:solidFill>
                          <a:srgbClr val="245253"/>
                        </a:solidFill>
                        <a:effectLst/>
                        <a:uFillTx/>
                        <a:latin typeface="Cambria Math" panose="02040503050406030204" pitchFamily="18" charset="0"/>
                        <a:sym typeface="Century Gothic"/>
                      </a:rPr>
                      <m:t>𝒇</m:t>
                    </m:r>
                  </m:oMath>
                </a14:m>
                <a:r>
                  <a:rPr kumimoji="0" lang="en-US" sz="3200" b="1" i="0" u="none" strike="noStrike" cap="none" spc="0" normalizeH="0" baseline="0" dirty="0">
                    <a:ln>
                      <a:noFill/>
                    </a:ln>
                    <a:solidFill>
                      <a:srgbClr val="245253"/>
                    </a:solidFill>
                    <a:effectLst/>
                    <a:uFillTx/>
                    <a:sym typeface="Century Gothic"/>
                  </a:rPr>
                  <a:t> </a:t>
                </a:r>
                <a:r>
                  <a:rPr kumimoji="0" lang="en-US" sz="3200" b="1" i="0" u="none" strike="noStrike" cap="none" spc="0" normalizeH="0" baseline="0" dirty="0" err="1">
                    <a:ln>
                      <a:noFill/>
                    </a:ln>
                    <a:solidFill>
                      <a:srgbClr val="245253"/>
                    </a:solidFill>
                    <a:effectLst/>
                    <a:uFillTx/>
                    <a:sym typeface="Century Gothic"/>
                  </a:rPr>
                  <a:t>s.t.</a:t>
                </a:r>
                <a:r>
                  <a:rPr kumimoji="0" lang="en-US" sz="3200" b="1" i="0" u="none" strike="noStrike" cap="none" spc="0" normalizeH="0" baseline="0" dirty="0">
                    <a:ln>
                      <a:noFill/>
                    </a:ln>
                    <a:solidFill>
                      <a:srgbClr val="245253"/>
                    </a:solidFill>
                    <a:effectLst/>
                    <a:uFillTx/>
                    <a:sym typeface="Century Gothic"/>
                  </a:rPr>
                  <a:t> </a:t>
                </a:r>
                <a14:m>
                  <m:oMath xmlns:m="http://schemas.openxmlformats.org/officeDocument/2006/math">
                    <m:sSub>
                      <m:sSubPr>
                        <m:ctrlPr>
                          <a:rPr kumimoji="0" lang="en-US" sz="3200" b="1" i="1" u="none" strike="noStrike" cap="none" spc="0" normalizeH="0" baseline="0" smtClean="0">
                            <a:ln>
                              <a:noFill/>
                            </a:ln>
                            <a:solidFill>
                              <a:srgbClr val="245253"/>
                            </a:solidFill>
                            <a:effectLst/>
                            <a:uFillTx/>
                            <a:latin typeface="Cambria Math" panose="02040503050406030204" pitchFamily="18" charset="0"/>
                            <a:sym typeface="Century Gothic"/>
                          </a:rPr>
                        </m:ctrlPr>
                      </m:sSubPr>
                      <m:e>
                        <m:r>
                          <a:rPr kumimoji="0" lang="en-US" sz="3200" b="1" i="1" u="none" strike="noStrike" cap="none" spc="0" normalizeH="0" baseline="0" smtClean="0">
                            <a:ln>
                              <a:noFill/>
                            </a:ln>
                            <a:solidFill>
                              <a:srgbClr val="245253"/>
                            </a:solidFill>
                            <a:effectLst/>
                            <a:uFillTx/>
                            <a:latin typeface="Cambria Math" panose="02040503050406030204" pitchFamily="18" charset="0"/>
                            <a:sym typeface="Century Gothic"/>
                          </a:rPr>
                          <m:t>𝒙</m:t>
                        </m:r>
                      </m:e>
                      <m:sub>
                        <m:r>
                          <a:rPr kumimoji="0" lang="en-US" sz="3200" b="1" i="1" u="none" strike="noStrike" cap="none" spc="0" normalizeH="0" baseline="0" smtClean="0">
                            <a:ln>
                              <a:noFill/>
                            </a:ln>
                            <a:solidFill>
                              <a:srgbClr val="245253"/>
                            </a:solidFill>
                            <a:effectLst/>
                            <a:uFillTx/>
                            <a:latin typeface="Cambria Math" panose="02040503050406030204" pitchFamily="18" charset="0"/>
                            <a:sym typeface="Century Gothic"/>
                          </a:rPr>
                          <m:t>𝒕</m:t>
                        </m:r>
                        <m:r>
                          <a:rPr kumimoji="0" lang="en-US" sz="3200" b="1" i="1" u="none" strike="noStrike" cap="none" spc="0" normalizeH="0" baseline="0" smtClean="0">
                            <a:ln>
                              <a:noFill/>
                            </a:ln>
                            <a:solidFill>
                              <a:srgbClr val="245253"/>
                            </a:solidFill>
                            <a:effectLst/>
                            <a:uFillTx/>
                            <a:latin typeface="Cambria Math" panose="02040503050406030204" pitchFamily="18" charset="0"/>
                            <a:sym typeface="Century Gothic"/>
                          </a:rPr>
                          <m:t>+</m:t>
                        </m:r>
                        <m:r>
                          <a:rPr kumimoji="0" lang="en-US" sz="3200" b="1" i="1" u="none" strike="noStrike" cap="none" spc="0" normalizeH="0" baseline="0" smtClean="0">
                            <a:ln>
                              <a:noFill/>
                            </a:ln>
                            <a:solidFill>
                              <a:srgbClr val="245253"/>
                            </a:solidFill>
                            <a:effectLst/>
                            <a:uFillTx/>
                            <a:latin typeface="Cambria Math" panose="02040503050406030204" pitchFamily="18" charset="0"/>
                            <a:sym typeface="Century Gothic"/>
                          </a:rPr>
                          <m:t>𝟏</m:t>
                        </m:r>
                      </m:sub>
                    </m:sSub>
                    <m:r>
                      <a:rPr kumimoji="0" lang="en-US" sz="3200" b="1" i="1" u="none" strike="noStrike" cap="none" spc="0" normalizeH="0" baseline="0" smtClean="0">
                        <a:ln>
                          <a:noFill/>
                        </a:ln>
                        <a:solidFill>
                          <a:srgbClr val="245253"/>
                        </a:solidFill>
                        <a:effectLst/>
                        <a:uFillTx/>
                        <a:latin typeface="Cambria Math" panose="02040503050406030204" pitchFamily="18" charset="0"/>
                        <a:sym typeface="Century Gothic"/>
                      </a:rPr>
                      <m:t>=</m:t>
                    </m:r>
                    <m:r>
                      <a:rPr kumimoji="0" lang="en-US" sz="3200" b="1" i="1" u="none" strike="noStrike" cap="none" spc="0" normalizeH="0" baseline="0" smtClean="0">
                        <a:ln>
                          <a:noFill/>
                        </a:ln>
                        <a:solidFill>
                          <a:srgbClr val="245253"/>
                        </a:solidFill>
                        <a:effectLst/>
                        <a:uFillTx/>
                        <a:latin typeface="Cambria Math" panose="02040503050406030204" pitchFamily="18" charset="0"/>
                        <a:sym typeface="Century Gothic"/>
                      </a:rPr>
                      <m:t>𝒇</m:t>
                    </m:r>
                    <m:r>
                      <a:rPr kumimoji="0" lang="en-US" sz="3200" b="1" i="1" u="none" strike="noStrike" cap="none" spc="0" normalizeH="0" baseline="0" smtClean="0">
                        <a:ln>
                          <a:noFill/>
                        </a:ln>
                        <a:solidFill>
                          <a:srgbClr val="245253"/>
                        </a:solidFill>
                        <a:effectLst/>
                        <a:uFillTx/>
                        <a:latin typeface="Cambria Math" panose="02040503050406030204" pitchFamily="18" charset="0"/>
                        <a:sym typeface="Century Gothic"/>
                      </a:rPr>
                      <m:t>(</m:t>
                    </m:r>
                    <m:sSub>
                      <m:sSubPr>
                        <m:ctrlPr>
                          <a:rPr kumimoji="0" lang="en-US" sz="3200" b="1" i="1" u="none" strike="noStrike" cap="none" spc="0" normalizeH="0" baseline="0" smtClean="0">
                            <a:ln>
                              <a:noFill/>
                            </a:ln>
                            <a:solidFill>
                              <a:srgbClr val="245253"/>
                            </a:solidFill>
                            <a:effectLst/>
                            <a:uFillTx/>
                            <a:latin typeface="Cambria Math" panose="02040503050406030204" pitchFamily="18" charset="0"/>
                            <a:sym typeface="Century Gothic"/>
                          </a:rPr>
                        </m:ctrlPr>
                      </m:sSubPr>
                      <m:e>
                        <m:r>
                          <a:rPr kumimoji="0" lang="en-US" sz="3200" b="1" i="1" u="none" strike="noStrike" cap="none" spc="0" normalizeH="0" baseline="0" smtClean="0">
                            <a:ln>
                              <a:noFill/>
                            </a:ln>
                            <a:solidFill>
                              <a:srgbClr val="245253"/>
                            </a:solidFill>
                            <a:effectLst/>
                            <a:uFillTx/>
                            <a:latin typeface="Cambria Math" panose="02040503050406030204" pitchFamily="18" charset="0"/>
                            <a:sym typeface="Century Gothic"/>
                          </a:rPr>
                          <m:t>𝒙</m:t>
                        </m:r>
                      </m:e>
                      <m:sub>
                        <m:r>
                          <a:rPr kumimoji="0" lang="en-US" sz="3200" b="1" i="1" u="none" strike="noStrike" cap="none" spc="0" normalizeH="0" baseline="0" smtClean="0">
                            <a:ln>
                              <a:noFill/>
                            </a:ln>
                            <a:solidFill>
                              <a:srgbClr val="245253"/>
                            </a:solidFill>
                            <a:effectLst/>
                            <a:uFillTx/>
                            <a:latin typeface="Cambria Math" panose="02040503050406030204" pitchFamily="18" charset="0"/>
                            <a:sym typeface="Century Gothic"/>
                          </a:rPr>
                          <m:t>𝒕</m:t>
                        </m:r>
                      </m:sub>
                    </m:sSub>
                    <m:r>
                      <a:rPr kumimoji="0" lang="en-US" sz="3200" b="1" i="1" u="none" strike="noStrike" cap="none" spc="0" normalizeH="0" baseline="0" smtClean="0">
                        <a:ln>
                          <a:noFill/>
                        </a:ln>
                        <a:solidFill>
                          <a:srgbClr val="245253"/>
                        </a:solidFill>
                        <a:effectLst/>
                        <a:uFillTx/>
                        <a:latin typeface="Cambria Math" panose="02040503050406030204" pitchFamily="18" charset="0"/>
                        <a:sym typeface="Century Gothic"/>
                      </a:rPr>
                      <m:t>, </m:t>
                    </m:r>
                    <m:sSub>
                      <m:sSubPr>
                        <m:ctrlPr>
                          <a:rPr kumimoji="0" lang="en-US" sz="3200" b="1" i="1" u="none" strike="noStrike" cap="none" spc="0" normalizeH="0" baseline="0" smtClean="0">
                            <a:ln>
                              <a:noFill/>
                            </a:ln>
                            <a:solidFill>
                              <a:srgbClr val="245253"/>
                            </a:solidFill>
                            <a:effectLst/>
                            <a:uFillTx/>
                            <a:latin typeface="Cambria Math" panose="02040503050406030204" pitchFamily="18" charset="0"/>
                            <a:sym typeface="Century Gothic"/>
                          </a:rPr>
                        </m:ctrlPr>
                      </m:sSubPr>
                      <m:e>
                        <m:r>
                          <a:rPr kumimoji="0" lang="en-US" sz="3200" b="1" i="1" u="none" strike="noStrike" cap="none" spc="0" normalizeH="0" baseline="0" smtClean="0">
                            <a:ln>
                              <a:noFill/>
                            </a:ln>
                            <a:solidFill>
                              <a:srgbClr val="245253"/>
                            </a:solidFill>
                            <a:effectLst/>
                            <a:uFillTx/>
                            <a:latin typeface="Cambria Math" panose="02040503050406030204" pitchFamily="18" charset="0"/>
                            <a:sym typeface="Century Gothic"/>
                          </a:rPr>
                          <m:t>𝒖</m:t>
                        </m:r>
                      </m:e>
                      <m:sub>
                        <m:r>
                          <a:rPr kumimoji="0" lang="en-US" sz="3200" b="1" i="1" u="none" strike="noStrike" cap="none" spc="0" normalizeH="0" baseline="0" smtClean="0">
                            <a:ln>
                              <a:noFill/>
                            </a:ln>
                            <a:solidFill>
                              <a:srgbClr val="245253"/>
                            </a:solidFill>
                            <a:effectLst/>
                            <a:uFillTx/>
                            <a:latin typeface="Cambria Math" panose="02040503050406030204" pitchFamily="18" charset="0"/>
                            <a:sym typeface="Century Gothic"/>
                          </a:rPr>
                          <m:t>𝒕</m:t>
                        </m:r>
                      </m:sub>
                    </m:sSub>
                    <m:r>
                      <a:rPr kumimoji="0" lang="en-US" sz="3200" b="1" i="1" u="none" strike="noStrike" cap="none" spc="0" normalizeH="0" baseline="0" smtClean="0">
                        <a:ln>
                          <a:noFill/>
                        </a:ln>
                        <a:solidFill>
                          <a:srgbClr val="245253"/>
                        </a:solidFill>
                        <a:effectLst/>
                        <a:uFillTx/>
                        <a:latin typeface="Cambria Math" panose="02040503050406030204" pitchFamily="18" charset="0"/>
                        <a:sym typeface="Century Gothic"/>
                      </a:rPr>
                      <m:t>,</m:t>
                    </m:r>
                    <m:sSub>
                      <m:sSubPr>
                        <m:ctrlPr>
                          <a:rPr kumimoji="0" lang="en-US" sz="3200" b="1" i="1" u="none" strike="noStrike" cap="none" spc="0" normalizeH="0" baseline="0" smtClean="0">
                            <a:ln>
                              <a:noFill/>
                            </a:ln>
                            <a:solidFill>
                              <a:srgbClr val="245253"/>
                            </a:solidFill>
                            <a:effectLst/>
                            <a:uFillTx/>
                            <a:latin typeface="Cambria Math" panose="02040503050406030204" pitchFamily="18" charset="0"/>
                            <a:sym typeface="Century Gothic"/>
                          </a:rPr>
                        </m:ctrlPr>
                      </m:sSubPr>
                      <m:e>
                        <m:r>
                          <a:rPr kumimoji="0" lang="en-US" sz="3200" b="1" i="1" u="none" strike="noStrike" cap="none" spc="0" normalizeH="0" baseline="0" smtClean="0">
                            <a:ln>
                              <a:noFill/>
                            </a:ln>
                            <a:solidFill>
                              <a:srgbClr val="245253"/>
                            </a:solidFill>
                            <a:effectLst/>
                            <a:uFillTx/>
                            <a:latin typeface="Cambria Math" panose="02040503050406030204" pitchFamily="18" charset="0"/>
                            <a:sym typeface="Century Gothic"/>
                          </a:rPr>
                          <m:t>𝒖</m:t>
                        </m:r>
                      </m:e>
                      <m:sub>
                        <m:r>
                          <a:rPr kumimoji="0" lang="en-US" sz="3200" b="1" i="1" u="none" strike="noStrike" cap="none" spc="0" normalizeH="0" baseline="0" smtClean="0">
                            <a:ln>
                              <a:noFill/>
                            </a:ln>
                            <a:solidFill>
                              <a:srgbClr val="245253"/>
                            </a:solidFill>
                            <a:effectLst/>
                            <a:uFillTx/>
                            <a:latin typeface="Cambria Math" panose="02040503050406030204" pitchFamily="18" charset="0"/>
                            <a:sym typeface="Century Gothic"/>
                          </a:rPr>
                          <m:t>𝒕</m:t>
                        </m:r>
                        <m:r>
                          <a:rPr kumimoji="0" lang="en-US" sz="3200" b="1" i="1" u="none" strike="noStrike" cap="none" spc="0" normalizeH="0" baseline="0" smtClean="0">
                            <a:ln>
                              <a:noFill/>
                            </a:ln>
                            <a:solidFill>
                              <a:srgbClr val="245253"/>
                            </a:solidFill>
                            <a:effectLst/>
                            <a:uFillTx/>
                            <a:latin typeface="Cambria Math" panose="02040503050406030204" pitchFamily="18" charset="0"/>
                            <a:sym typeface="Century Gothic"/>
                          </a:rPr>
                          <m:t>+</m:t>
                        </m:r>
                        <m:r>
                          <a:rPr kumimoji="0" lang="en-US" sz="3200" b="1" i="1" u="none" strike="noStrike" cap="none" spc="0" normalizeH="0" baseline="0" smtClean="0">
                            <a:ln>
                              <a:noFill/>
                            </a:ln>
                            <a:solidFill>
                              <a:srgbClr val="245253"/>
                            </a:solidFill>
                            <a:effectLst/>
                            <a:uFillTx/>
                            <a:latin typeface="Cambria Math" panose="02040503050406030204" pitchFamily="18" charset="0"/>
                            <a:sym typeface="Century Gothic"/>
                          </a:rPr>
                          <m:t>𝟏</m:t>
                        </m:r>
                      </m:sub>
                    </m:sSub>
                    <m:r>
                      <a:rPr kumimoji="0" lang="en-US" sz="3200" b="1" i="1" u="none" strike="noStrike" cap="none" spc="0" normalizeH="0" baseline="0" smtClean="0">
                        <a:ln>
                          <a:noFill/>
                        </a:ln>
                        <a:solidFill>
                          <a:srgbClr val="245253"/>
                        </a:solidFill>
                        <a:effectLst/>
                        <a:uFillTx/>
                        <a:latin typeface="Cambria Math" panose="02040503050406030204" pitchFamily="18" charset="0"/>
                        <a:sym typeface="Century Gothic"/>
                      </a:rPr>
                      <m:t>)</m:t>
                    </m:r>
                  </m:oMath>
                </a14:m>
                <a:endParaRPr kumimoji="0" lang="en-US" sz="3200" b="1" i="0" u="none" strike="noStrike" cap="none" spc="0" normalizeH="0" baseline="0" dirty="0">
                  <a:ln>
                    <a:noFill/>
                  </a:ln>
                  <a:solidFill>
                    <a:srgbClr val="245253"/>
                  </a:solidFill>
                  <a:effectLst/>
                  <a:uFillTx/>
                  <a:sym typeface="Century Gothic"/>
                </a:endParaRPr>
              </a:p>
            </p:txBody>
          </p:sp>
        </mc:Choice>
        <mc:Fallback xmlns="">
          <p:sp>
            <p:nvSpPr>
              <p:cNvPr id="27" name="TextBox 26">
                <a:extLst>
                  <a:ext uri="{FF2B5EF4-FFF2-40B4-BE49-F238E27FC236}">
                    <a16:creationId xmlns:a16="http://schemas.microsoft.com/office/drawing/2014/main" id="{C53A8326-E200-A914-86BC-F2D8B8537A8B}"/>
                  </a:ext>
                </a:extLst>
              </p:cNvPr>
              <p:cNvSpPr txBox="1">
                <a:spLocks noRot="1" noChangeAspect="1" noMove="1" noResize="1" noEditPoints="1" noAdjustHandles="1" noChangeArrowheads="1" noChangeShapeType="1" noTextEdit="1"/>
              </p:cNvSpPr>
              <p:nvPr/>
            </p:nvSpPr>
            <p:spPr>
              <a:xfrm>
                <a:off x="7653108" y="4930998"/>
                <a:ext cx="4153071" cy="1077216"/>
              </a:xfrm>
              <a:prstGeom prst="rect">
                <a:avLst/>
              </a:prstGeom>
              <a:blipFill>
                <a:blip r:embed="rId5"/>
                <a:stretch>
                  <a:fillRect l="-610" t="-6977" r="-610" b="-12791"/>
                </a:stretch>
              </a:blipFill>
              <a:ln w="12700" cap="flat">
                <a:noFill/>
                <a:miter lim="400000"/>
              </a:ln>
              <a:effectLst/>
            </p:spPr>
            <p:txBody>
              <a:bodyPr/>
              <a:lstStyle/>
              <a:p>
                <a:r>
                  <a:rPr lang="en-US">
                    <a:noFill/>
                  </a:rPr>
                  <a:t> </a:t>
                </a:r>
              </a:p>
            </p:txBody>
          </p:sp>
        </mc:Fallback>
      </mc:AlternateContent>
      <p:pic>
        <p:nvPicPr>
          <p:cNvPr id="10246" name="Picture 6">
            <a:extLst>
              <a:ext uri="{FF2B5EF4-FFF2-40B4-BE49-F238E27FC236}">
                <a16:creationId xmlns:a16="http://schemas.microsoft.com/office/drawing/2014/main" id="{511011D7-CD0B-4172-9D12-C8D161F2B36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340" t="5721" r="6924"/>
          <a:stretch/>
        </p:blipFill>
        <p:spPr bwMode="auto">
          <a:xfrm>
            <a:off x="6977437" y="1451428"/>
            <a:ext cx="4967819" cy="3479569"/>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3D544E02-F1B3-A919-3904-9909179D0409}"/>
              </a:ext>
            </a:extLst>
          </p:cNvPr>
          <p:cNvGrpSpPr/>
          <p:nvPr/>
        </p:nvGrpSpPr>
        <p:grpSpPr>
          <a:xfrm>
            <a:off x="246743" y="2815771"/>
            <a:ext cx="6487886" cy="2075543"/>
            <a:chOff x="246743" y="1843314"/>
            <a:chExt cx="6487886" cy="2075543"/>
          </a:xfrm>
        </p:grpSpPr>
        <p:sp>
          <p:nvSpPr>
            <p:cNvPr id="5" name="Rectangle 4">
              <a:extLst>
                <a:ext uri="{FF2B5EF4-FFF2-40B4-BE49-F238E27FC236}">
                  <a16:creationId xmlns:a16="http://schemas.microsoft.com/office/drawing/2014/main" id="{A23FD0D3-1357-AE18-499F-A3F939F530C4}"/>
                </a:ext>
              </a:extLst>
            </p:cNvPr>
            <p:cNvSpPr/>
            <p:nvPr/>
          </p:nvSpPr>
          <p:spPr>
            <a:xfrm>
              <a:off x="2968172" y="2681103"/>
              <a:ext cx="914400" cy="646329"/>
            </a:xfrm>
            <a:prstGeom prst="rect">
              <a:avLst/>
            </a:prstGeom>
            <a:solidFill>
              <a:srgbClr val="FFFFFF"/>
            </a:solidFill>
            <a:ln w="25400" cap="flat">
              <a:solidFill>
                <a:schemeClr val="bg2">
                  <a:lumMod val="50000"/>
                </a:schemeClr>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entury Gothic"/>
                  <a:ea typeface="Century Gothic"/>
                  <a:cs typeface="Century Gothic"/>
                  <a:sym typeface="Century Gothic"/>
                </a:rPr>
                <a:t>RNN</a:t>
              </a:r>
              <a:br>
                <a:rPr kumimoji="0" lang="en-US" sz="1800" b="0" i="0" u="none" strike="noStrike" cap="none" spc="0" normalizeH="0" baseline="0" dirty="0">
                  <a:ln>
                    <a:noFill/>
                  </a:ln>
                  <a:solidFill>
                    <a:srgbClr val="000000"/>
                  </a:solidFill>
                  <a:effectLst/>
                  <a:uFillTx/>
                  <a:latin typeface="Century Gothic"/>
                  <a:ea typeface="Century Gothic"/>
                  <a:cs typeface="Century Gothic"/>
                  <a:sym typeface="Century Gothic"/>
                </a:rPr>
              </a:br>
              <a:r>
                <a:rPr kumimoji="0" lang="en-US" sz="1800" b="0" i="0" u="none" strike="noStrike" cap="none" spc="0" normalizeH="0" baseline="0" dirty="0">
                  <a:ln>
                    <a:noFill/>
                  </a:ln>
                  <a:solidFill>
                    <a:srgbClr val="000000"/>
                  </a:solidFill>
                  <a:effectLst/>
                  <a:uFillTx/>
                  <a:latin typeface="Century Gothic"/>
                  <a:ea typeface="Century Gothic"/>
                  <a:cs typeface="Century Gothic"/>
                  <a:sym typeface="Century Gothic"/>
                </a:rPr>
                <a:t>(0.5M)</a:t>
              </a:r>
            </a:p>
          </p:txBody>
        </p:sp>
        <p:sp>
          <p:nvSpPr>
            <p:cNvPr id="6" name="Rectangle 5">
              <a:extLst>
                <a:ext uri="{FF2B5EF4-FFF2-40B4-BE49-F238E27FC236}">
                  <a16:creationId xmlns:a16="http://schemas.microsoft.com/office/drawing/2014/main" id="{B1BFEFA6-1CA0-5BBA-4DC1-358521B93F14}"/>
                </a:ext>
              </a:extLst>
            </p:cNvPr>
            <p:cNvSpPr/>
            <p:nvPr/>
          </p:nvSpPr>
          <p:spPr>
            <a:xfrm>
              <a:off x="609601" y="2681103"/>
              <a:ext cx="1828800" cy="646329"/>
            </a:xfrm>
            <a:prstGeom prst="rect">
              <a:avLst/>
            </a:prstGeom>
            <a:solidFill>
              <a:srgbClr val="FFFFFF"/>
            </a:solidFill>
            <a:ln w="25400" cap="flat">
              <a:solidFill>
                <a:schemeClr val="bg2">
                  <a:lumMod val="50000"/>
                </a:schemeClr>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entury Gothic"/>
                  <a:ea typeface="Century Gothic"/>
                  <a:cs typeface="Century Gothic"/>
                  <a:sym typeface="Century Gothic"/>
                </a:rPr>
                <a:t>Encoder</a:t>
              </a:r>
            </a:p>
            <a:p>
              <a:pPr marL="0" marR="0" indent="0" defTabSz="914400" rtl="0" fontAlgn="auto" latinLnBrk="0" hangingPunct="0">
                <a:lnSpc>
                  <a:spcPct val="100000"/>
                </a:lnSpc>
                <a:spcBef>
                  <a:spcPts val="0"/>
                </a:spcBef>
                <a:spcAft>
                  <a:spcPts val="0"/>
                </a:spcAft>
                <a:buClrTx/>
                <a:buSzTx/>
                <a:buFontTx/>
                <a:buNone/>
                <a:tabLst/>
              </a:pPr>
              <a:r>
                <a:rPr lang="en-US" sz="1800" b="0" dirty="0">
                  <a:solidFill>
                    <a:srgbClr val="000000"/>
                  </a:solidFill>
                </a:rPr>
                <a:t>(1M)</a:t>
              </a:r>
              <a:endParaRPr kumimoji="0" lang="en-US" sz="1800" b="0" i="0" u="none" strike="noStrike" cap="none" spc="0" normalizeH="0" baseline="0" dirty="0">
                <a:ln>
                  <a:noFill/>
                </a:ln>
                <a:solidFill>
                  <a:srgbClr val="000000"/>
                </a:solidFill>
                <a:effectLst/>
                <a:uFillTx/>
                <a:latin typeface="Century Gothic"/>
                <a:ea typeface="Century Gothic"/>
                <a:cs typeface="Century Gothic"/>
                <a:sym typeface="Century Gothic"/>
              </a:endParaRPr>
            </a:p>
          </p:txBody>
        </p:sp>
        <p:sp>
          <p:nvSpPr>
            <p:cNvPr id="7" name="Rectangle 6">
              <a:extLst>
                <a:ext uri="{FF2B5EF4-FFF2-40B4-BE49-F238E27FC236}">
                  <a16:creationId xmlns:a16="http://schemas.microsoft.com/office/drawing/2014/main" id="{E860BC53-6511-2E4A-EB05-B8565A32B0BB}"/>
                </a:ext>
              </a:extLst>
            </p:cNvPr>
            <p:cNvSpPr/>
            <p:nvPr/>
          </p:nvSpPr>
          <p:spPr>
            <a:xfrm>
              <a:off x="4455887" y="2681103"/>
              <a:ext cx="1828800" cy="646329"/>
            </a:xfrm>
            <a:prstGeom prst="rect">
              <a:avLst/>
            </a:prstGeom>
            <a:solidFill>
              <a:srgbClr val="FFFFFF"/>
            </a:solidFill>
            <a:ln w="25400" cap="flat">
              <a:solidFill>
                <a:schemeClr val="bg2">
                  <a:lumMod val="50000"/>
                </a:schemeClr>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r>
                <a:rPr lang="en-US" sz="1800" b="0" dirty="0">
                  <a:solidFill>
                    <a:srgbClr val="000000"/>
                  </a:solidFill>
                </a:rPr>
                <a:t>De</a:t>
              </a:r>
              <a:r>
                <a:rPr kumimoji="0" lang="en-US" sz="1800" b="0" i="0" u="none" strike="noStrike" cap="none" spc="0" normalizeH="0" baseline="0" dirty="0">
                  <a:ln>
                    <a:noFill/>
                  </a:ln>
                  <a:solidFill>
                    <a:srgbClr val="000000"/>
                  </a:solidFill>
                  <a:effectLst/>
                  <a:uFillTx/>
                  <a:latin typeface="Century Gothic"/>
                  <a:ea typeface="Century Gothic"/>
                  <a:cs typeface="Century Gothic"/>
                  <a:sym typeface="Century Gothic"/>
                </a:rPr>
                <a:t>coder</a:t>
              </a:r>
              <a:br>
                <a:rPr kumimoji="0" lang="en-US" sz="1800" b="0" i="0" u="none" strike="noStrike" cap="none" spc="0" normalizeH="0" baseline="0" dirty="0">
                  <a:ln>
                    <a:noFill/>
                  </a:ln>
                  <a:solidFill>
                    <a:srgbClr val="000000"/>
                  </a:solidFill>
                  <a:effectLst/>
                  <a:uFillTx/>
                  <a:latin typeface="Century Gothic"/>
                  <a:ea typeface="Century Gothic"/>
                  <a:cs typeface="Century Gothic"/>
                  <a:sym typeface="Century Gothic"/>
                </a:rPr>
              </a:br>
              <a:r>
                <a:rPr kumimoji="0" lang="en-US" sz="1800" b="0" i="0" u="none" strike="noStrike" cap="none" spc="0" normalizeH="0" baseline="0" dirty="0">
                  <a:ln>
                    <a:noFill/>
                  </a:ln>
                  <a:solidFill>
                    <a:srgbClr val="000000"/>
                  </a:solidFill>
                  <a:effectLst/>
                  <a:uFillTx/>
                  <a:latin typeface="Century Gothic"/>
                  <a:ea typeface="Century Gothic"/>
                  <a:cs typeface="Century Gothic"/>
                  <a:sym typeface="Century Gothic"/>
                </a:rPr>
                <a:t>(1M)</a:t>
              </a:r>
            </a:p>
          </p:txBody>
        </p:sp>
        <p:cxnSp>
          <p:nvCxnSpPr>
            <p:cNvPr id="8" name="Straight Arrow Connector 7">
              <a:extLst>
                <a:ext uri="{FF2B5EF4-FFF2-40B4-BE49-F238E27FC236}">
                  <a16:creationId xmlns:a16="http://schemas.microsoft.com/office/drawing/2014/main" id="{61B8955B-E69E-F3C7-619B-B429802DF9B2}"/>
                </a:ext>
              </a:extLst>
            </p:cNvPr>
            <p:cNvCxnSpPr>
              <a:cxnSpLocks/>
              <a:endCxn id="5" idx="1"/>
            </p:cNvCxnSpPr>
            <p:nvPr/>
          </p:nvCxnSpPr>
          <p:spPr>
            <a:xfrm>
              <a:off x="2438400" y="3004268"/>
              <a:ext cx="529772" cy="0"/>
            </a:xfrm>
            <a:prstGeom prst="straightConnector1">
              <a:avLst/>
            </a:prstGeom>
            <a:noFill/>
            <a:ln w="25400" cap="flat">
              <a:solidFill>
                <a:schemeClr val="bg2">
                  <a:lumMod val="50000"/>
                </a:schemeClr>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9" name="Straight Arrow Connector 8">
              <a:extLst>
                <a:ext uri="{FF2B5EF4-FFF2-40B4-BE49-F238E27FC236}">
                  <a16:creationId xmlns:a16="http://schemas.microsoft.com/office/drawing/2014/main" id="{3E92867F-F240-E1E6-7F21-37E52786FF0B}"/>
                </a:ext>
              </a:extLst>
            </p:cNvPr>
            <p:cNvCxnSpPr>
              <a:cxnSpLocks/>
              <a:stCxn id="5" idx="3"/>
              <a:endCxn id="7" idx="1"/>
            </p:cNvCxnSpPr>
            <p:nvPr/>
          </p:nvCxnSpPr>
          <p:spPr>
            <a:xfrm>
              <a:off x="3882572" y="3004268"/>
              <a:ext cx="573315" cy="0"/>
            </a:xfrm>
            <a:prstGeom prst="straightConnector1">
              <a:avLst/>
            </a:prstGeom>
            <a:noFill/>
            <a:ln w="25400" cap="flat">
              <a:solidFill>
                <a:schemeClr val="bg2">
                  <a:lumMod val="50000"/>
                </a:schemeClr>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grpSp>
          <p:nvGrpSpPr>
            <p:cNvPr id="10" name="Group 9">
              <a:extLst>
                <a:ext uri="{FF2B5EF4-FFF2-40B4-BE49-F238E27FC236}">
                  <a16:creationId xmlns:a16="http://schemas.microsoft.com/office/drawing/2014/main" id="{6278F633-AFBB-1ECF-6F2B-D34A1277433F}"/>
                </a:ext>
              </a:extLst>
            </p:cNvPr>
            <p:cNvGrpSpPr/>
            <p:nvPr/>
          </p:nvGrpSpPr>
          <p:grpSpPr>
            <a:xfrm>
              <a:off x="3132126" y="2140783"/>
              <a:ext cx="689214" cy="554833"/>
              <a:chOff x="3328068" y="3164404"/>
              <a:chExt cx="689214" cy="554833"/>
            </a:xfrm>
          </p:grpSpPr>
          <p:sp>
            <p:nvSpPr>
              <p:cNvPr id="11" name="Arc 10">
                <a:extLst>
                  <a:ext uri="{FF2B5EF4-FFF2-40B4-BE49-F238E27FC236}">
                    <a16:creationId xmlns:a16="http://schemas.microsoft.com/office/drawing/2014/main" id="{B886B245-F5C1-A5FE-801F-A1E1C43D222E}"/>
                  </a:ext>
                </a:extLst>
              </p:cNvPr>
              <p:cNvSpPr/>
              <p:nvPr/>
            </p:nvSpPr>
            <p:spPr>
              <a:xfrm>
                <a:off x="3328068" y="3164404"/>
                <a:ext cx="679921" cy="554833"/>
              </a:xfrm>
              <a:prstGeom prst="arc">
                <a:avLst>
                  <a:gd name="adj1" fmla="val 7062390"/>
                  <a:gd name="adj2" fmla="val 2098891"/>
                </a:avLst>
              </a:prstGeom>
              <a:noFill/>
              <a:ln w="25400" cap="flat">
                <a:solidFill>
                  <a:schemeClr val="bg2">
                    <a:lumMod val="50000"/>
                  </a:schemeClr>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12" name="Triangle 11">
                <a:extLst>
                  <a:ext uri="{FF2B5EF4-FFF2-40B4-BE49-F238E27FC236}">
                    <a16:creationId xmlns:a16="http://schemas.microsoft.com/office/drawing/2014/main" id="{A4B95823-E0D2-D9E9-A614-F0842905B949}"/>
                  </a:ext>
                </a:extLst>
              </p:cNvPr>
              <p:cNvSpPr/>
              <p:nvPr/>
            </p:nvSpPr>
            <p:spPr>
              <a:xfrm rot="12525758">
                <a:off x="3843110" y="3457583"/>
                <a:ext cx="174172" cy="224311"/>
              </a:xfrm>
              <a:prstGeom prst="triangle">
                <a:avLst/>
              </a:prstGeom>
              <a:solidFill>
                <a:schemeClr val="bg2">
                  <a:lumMod val="50000"/>
                </a:schemeClr>
              </a:solidFill>
              <a:ln w="25400" cap="flat">
                <a:solidFill>
                  <a:schemeClr val="bg2">
                    <a:lumMod val="50000"/>
                  </a:schemeClr>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entury Gothic"/>
                  <a:ea typeface="Century Gothic"/>
                  <a:cs typeface="Century Gothic"/>
                  <a:sym typeface="Century Gothic"/>
                </a:endParaRPr>
              </a:p>
            </p:txBody>
          </p:sp>
        </p:grpSp>
        <p:sp>
          <p:nvSpPr>
            <p:cNvPr id="13" name="Rectangle 12">
              <a:extLst>
                <a:ext uri="{FF2B5EF4-FFF2-40B4-BE49-F238E27FC236}">
                  <a16:creationId xmlns:a16="http://schemas.microsoft.com/office/drawing/2014/main" id="{FD132C55-08DF-858F-686F-0C99606C5BD6}"/>
                </a:ext>
              </a:extLst>
            </p:cNvPr>
            <p:cNvSpPr/>
            <p:nvPr/>
          </p:nvSpPr>
          <p:spPr>
            <a:xfrm>
              <a:off x="246743" y="1843314"/>
              <a:ext cx="6487886" cy="2075543"/>
            </a:xfrm>
            <a:prstGeom prst="rect">
              <a:avLst/>
            </a:prstGeom>
            <a:noFill/>
            <a:ln w="57150" cap="flat">
              <a:solidFill>
                <a:schemeClr val="bg2">
                  <a:lumMod val="50000"/>
                </a:schemeClr>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entury Gothic"/>
                <a:ea typeface="Century Gothic"/>
                <a:cs typeface="Century Gothic"/>
                <a:sym typeface="Century Gothic"/>
              </a:endParaRPr>
            </a:p>
          </p:txBody>
        </p:sp>
      </p:grpSp>
      <p:cxnSp>
        <p:nvCxnSpPr>
          <p:cNvPr id="16" name="Straight Arrow Connector 15">
            <a:extLst>
              <a:ext uri="{FF2B5EF4-FFF2-40B4-BE49-F238E27FC236}">
                <a16:creationId xmlns:a16="http://schemas.microsoft.com/office/drawing/2014/main" id="{242C15F0-D95C-1D54-F462-988FE166996A}"/>
              </a:ext>
            </a:extLst>
          </p:cNvPr>
          <p:cNvCxnSpPr>
            <a:cxnSpLocks/>
            <a:endCxn id="6" idx="2"/>
          </p:cNvCxnSpPr>
          <p:nvPr/>
        </p:nvCxnSpPr>
        <p:spPr>
          <a:xfrm flipV="1">
            <a:off x="1524001" y="4299889"/>
            <a:ext cx="0" cy="1288110"/>
          </a:xfrm>
          <a:prstGeom prst="straightConnector1">
            <a:avLst/>
          </a:prstGeom>
          <a:noFill/>
          <a:ln w="38100" cap="flat">
            <a:solidFill>
              <a:schemeClr val="bg2">
                <a:lumMod val="50000"/>
              </a:schemeClr>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8" name="Straight Arrow Connector 17">
            <a:extLst>
              <a:ext uri="{FF2B5EF4-FFF2-40B4-BE49-F238E27FC236}">
                <a16:creationId xmlns:a16="http://schemas.microsoft.com/office/drawing/2014/main" id="{101343FF-DB31-5DEC-1099-87C53AFE2221}"/>
              </a:ext>
            </a:extLst>
          </p:cNvPr>
          <p:cNvCxnSpPr>
            <a:cxnSpLocks/>
            <a:stCxn id="7" idx="2"/>
          </p:cNvCxnSpPr>
          <p:nvPr/>
        </p:nvCxnSpPr>
        <p:spPr>
          <a:xfrm>
            <a:off x="5370287" y="4299889"/>
            <a:ext cx="0" cy="1288110"/>
          </a:xfrm>
          <a:prstGeom prst="straightConnector1">
            <a:avLst/>
          </a:prstGeom>
          <a:noFill/>
          <a:ln w="38100" cap="flat">
            <a:solidFill>
              <a:schemeClr val="bg2">
                <a:lumMod val="50000"/>
              </a:schemeClr>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A230E1E1-DC03-248E-C072-8D664BA7457A}"/>
                  </a:ext>
                </a:extLst>
              </p:cNvPr>
              <p:cNvSpPr/>
              <p:nvPr/>
            </p:nvSpPr>
            <p:spPr>
              <a:xfrm>
                <a:off x="725714" y="5647285"/>
                <a:ext cx="1607150" cy="369330"/>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14:m>
                  <m:oMath xmlns:m="http://schemas.openxmlformats.org/officeDocument/2006/math">
                    <m:sSub>
                      <m:sSubPr>
                        <m:ctrlPr>
                          <a:rPr lang="en-US" sz="1800" b="0" i="1" smtClean="0">
                            <a:solidFill>
                              <a:srgbClr val="000000"/>
                            </a:solidFill>
                            <a:latin typeface="Cambria Math" panose="02040503050406030204" pitchFamily="18" charset="0"/>
                          </a:rPr>
                        </m:ctrlPr>
                      </m:sSubPr>
                      <m:e>
                        <m:r>
                          <a:rPr lang="en-US" sz="1800" b="0" i="1" smtClean="0">
                            <a:solidFill>
                              <a:srgbClr val="000000"/>
                            </a:solidFill>
                            <a:latin typeface="Cambria Math" panose="02040503050406030204" pitchFamily="18" charset="0"/>
                          </a:rPr>
                          <m:t>𝑥</m:t>
                        </m:r>
                      </m:e>
                      <m:sub>
                        <m:r>
                          <a:rPr lang="en-US" sz="1800" b="0" i="1" smtClean="0">
                            <a:solidFill>
                              <a:srgbClr val="000000"/>
                            </a:solidFill>
                            <a:latin typeface="Cambria Math" panose="02040503050406030204" pitchFamily="18" charset="0"/>
                          </a:rPr>
                          <m:t>𝑡</m:t>
                        </m:r>
                      </m:sub>
                    </m:sSub>
                  </m:oMath>
                </a14:m>
                <a:r>
                  <a:rPr lang="en-US" sz="1800" b="0" dirty="0">
                    <a:solidFill>
                      <a:srgbClr val="000000"/>
                    </a:solidFill>
                  </a:rPr>
                  <a:t>=profiles</a:t>
                </a:r>
                <a:endParaRPr kumimoji="0" lang="en-US" sz="1800" b="0" i="0" u="none" strike="noStrike" cap="none" spc="0" normalizeH="0" baseline="0" dirty="0">
                  <a:ln>
                    <a:noFill/>
                  </a:ln>
                  <a:solidFill>
                    <a:srgbClr val="000000"/>
                  </a:solidFill>
                  <a:effectLst/>
                  <a:uFillTx/>
                  <a:latin typeface="Century Gothic"/>
                  <a:ea typeface="Century Gothic"/>
                  <a:cs typeface="Century Gothic"/>
                  <a:sym typeface="Century Gothic"/>
                </a:endParaRPr>
              </a:p>
            </p:txBody>
          </p:sp>
        </mc:Choice>
        <mc:Fallback xmlns="">
          <p:sp>
            <p:nvSpPr>
              <p:cNvPr id="25" name="Rectangle 24">
                <a:extLst>
                  <a:ext uri="{FF2B5EF4-FFF2-40B4-BE49-F238E27FC236}">
                    <a16:creationId xmlns:a16="http://schemas.microsoft.com/office/drawing/2014/main" id="{A230E1E1-DC03-248E-C072-8D664BA7457A}"/>
                  </a:ext>
                </a:extLst>
              </p:cNvPr>
              <p:cNvSpPr>
                <a:spLocks noRot="1" noChangeAspect="1" noMove="1" noResize="1" noEditPoints="1" noAdjustHandles="1" noChangeArrowheads="1" noChangeShapeType="1" noTextEdit="1"/>
              </p:cNvSpPr>
              <p:nvPr/>
            </p:nvSpPr>
            <p:spPr>
              <a:xfrm>
                <a:off x="725714" y="5647285"/>
                <a:ext cx="1607150" cy="369330"/>
              </a:xfrm>
              <a:prstGeom prst="rect">
                <a:avLst/>
              </a:prstGeom>
              <a:blipFill>
                <a:blip r:embed="rId7"/>
                <a:stretch>
                  <a:fillRect/>
                </a:stretch>
              </a:blipFill>
              <a:ln w="25400" cap="flat">
                <a:solidFill>
                  <a:schemeClr val="accent1"/>
                </a:solidFill>
                <a:prstDash val="solid"/>
                <a:round/>
              </a:ln>
              <a:effectLst>
                <a:outerShdw blurRad="38100" dist="23000" dir="5400000" rotWithShape="0">
                  <a:srgbClr val="000000">
                    <a:alpha val="35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A7402E47-4FF5-6E12-32C8-860CB5D7E2D4}"/>
                  </a:ext>
                </a:extLst>
              </p:cNvPr>
              <p:cNvSpPr/>
              <p:nvPr/>
            </p:nvSpPr>
            <p:spPr>
              <a:xfrm>
                <a:off x="489358" y="6049663"/>
                <a:ext cx="2183800" cy="369330"/>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14:m>
                  <m:oMath xmlns:m="http://schemas.openxmlformats.org/officeDocument/2006/math">
                    <m:sSub>
                      <m:sSubPr>
                        <m:ctrlPr>
                          <a:rPr lang="en-US" sz="1800" b="0" i="1" smtClean="0">
                            <a:solidFill>
                              <a:srgbClr val="000000"/>
                            </a:solidFill>
                            <a:latin typeface="Cambria Math" panose="02040503050406030204" pitchFamily="18" charset="0"/>
                          </a:rPr>
                        </m:ctrlPr>
                      </m:sSubPr>
                      <m:e>
                        <m:r>
                          <a:rPr lang="en-US" sz="1800" b="0" i="1" smtClean="0">
                            <a:solidFill>
                              <a:srgbClr val="000000"/>
                            </a:solidFill>
                            <a:latin typeface="Cambria Math" panose="02040503050406030204" pitchFamily="18" charset="0"/>
                          </a:rPr>
                          <m:t>𝑢</m:t>
                        </m:r>
                      </m:e>
                      <m:sub>
                        <m:r>
                          <a:rPr lang="en-US" sz="1800" b="0" i="1" smtClean="0">
                            <a:solidFill>
                              <a:srgbClr val="000000"/>
                            </a:solidFill>
                            <a:latin typeface="Cambria Math" panose="02040503050406030204" pitchFamily="18" charset="0"/>
                          </a:rPr>
                          <m:t>𝑡</m:t>
                        </m:r>
                      </m:sub>
                    </m:sSub>
                  </m:oMath>
                </a14:m>
                <a:r>
                  <a:rPr lang="en-US" sz="1800" b="0" dirty="0">
                    <a:solidFill>
                      <a:srgbClr val="000000"/>
                    </a:solidFill>
                  </a:rPr>
                  <a:t>,</a:t>
                </a:r>
                <a14:m>
                  <m:oMath xmlns:m="http://schemas.openxmlformats.org/officeDocument/2006/math">
                    <m:sSub>
                      <m:sSubPr>
                        <m:ctrlPr>
                          <a:rPr lang="en-US" sz="1800" b="0" i="1" dirty="0" smtClean="0">
                            <a:solidFill>
                              <a:srgbClr val="000000"/>
                            </a:solidFill>
                            <a:latin typeface="Cambria Math" panose="02040503050406030204" pitchFamily="18" charset="0"/>
                          </a:rPr>
                        </m:ctrlPr>
                      </m:sSubPr>
                      <m:e>
                        <m:r>
                          <a:rPr lang="en-US" sz="1800" b="0" i="1" dirty="0" smtClean="0">
                            <a:solidFill>
                              <a:srgbClr val="000000"/>
                            </a:solidFill>
                            <a:latin typeface="Cambria Math" panose="02040503050406030204" pitchFamily="18" charset="0"/>
                          </a:rPr>
                          <m:t>𝑢</m:t>
                        </m:r>
                      </m:e>
                      <m:sub>
                        <m:r>
                          <a:rPr lang="en-US" sz="1800" b="0" i="1" dirty="0" smtClean="0">
                            <a:solidFill>
                              <a:srgbClr val="000000"/>
                            </a:solidFill>
                            <a:latin typeface="Cambria Math" panose="02040503050406030204" pitchFamily="18" charset="0"/>
                          </a:rPr>
                          <m:t>𝑡</m:t>
                        </m:r>
                        <m:r>
                          <a:rPr lang="en-US" sz="1800" b="0" i="1" dirty="0" smtClean="0">
                            <a:solidFill>
                              <a:srgbClr val="000000"/>
                            </a:solidFill>
                            <a:latin typeface="Cambria Math" panose="02040503050406030204" pitchFamily="18" charset="0"/>
                          </a:rPr>
                          <m:t>+1</m:t>
                        </m:r>
                      </m:sub>
                    </m:sSub>
                  </m:oMath>
                </a14:m>
                <a:r>
                  <a:rPr lang="en-US" sz="1800" b="0" dirty="0">
                    <a:solidFill>
                      <a:srgbClr val="000000"/>
                    </a:solidFill>
                  </a:rPr>
                  <a:t>=actuators</a:t>
                </a:r>
                <a:endParaRPr kumimoji="0" lang="en-US" sz="1800" b="0" i="0" u="none" strike="noStrike" cap="none" spc="0" normalizeH="0" baseline="0" dirty="0">
                  <a:ln>
                    <a:noFill/>
                  </a:ln>
                  <a:solidFill>
                    <a:srgbClr val="000000"/>
                  </a:solidFill>
                  <a:effectLst/>
                  <a:uFillTx/>
                  <a:latin typeface="Century Gothic"/>
                  <a:ea typeface="Century Gothic"/>
                  <a:cs typeface="Century Gothic"/>
                  <a:sym typeface="Century Gothic"/>
                </a:endParaRPr>
              </a:p>
            </p:txBody>
          </p:sp>
        </mc:Choice>
        <mc:Fallback xmlns="">
          <p:sp>
            <p:nvSpPr>
              <p:cNvPr id="26" name="Rectangle 25">
                <a:extLst>
                  <a:ext uri="{FF2B5EF4-FFF2-40B4-BE49-F238E27FC236}">
                    <a16:creationId xmlns:a16="http://schemas.microsoft.com/office/drawing/2014/main" id="{A7402E47-4FF5-6E12-32C8-860CB5D7E2D4}"/>
                  </a:ext>
                </a:extLst>
              </p:cNvPr>
              <p:cNvSpPr>
                <a:spLocks noRot="1" noChangeAspect="1" noMove="1" noResize="1" noEditPoints="1" noAdjustHandles="1" noChangeArrowheads="1" noChangeShapeType="1" noTextEdit="1"/>
              </p:cNvSpPr>
              <p:nvPr/>
            </p:nvSpPr>
            <p:spPr>
              <a:xfrm>
                <a:off x="489358" y="6049663"/>
                <a:ext cx="2183800" cy="369330"/>
              </a:xfrm>
              <a:prstGeom prst="rect">
                <a:avLst/>
              </a:prstGeom>
              <a:blipFill>
                <a:blip r:embed="rId8"/>
                <a:stretch>
                  <a:fillRect/>
                </a:stretch>
              </a:blipFill>
              <a:ln w="25400" cap="flat">
                <a:solidFill>
                  <a:schemeClr val="accent1"/>
                </a:solidFill>
                <a:prstDash val="solid"/>
                <a:round/>
              </a:ln>
              <a:effectLst>
                <a:outerShdw blurRad="38100" dist="23000" dir="5400000" rotWithShape="0">
                  <a:srgbClr val="000000">
                    <a:alpha val="35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15B0EC76-1916-D4F9-4934-3E7D56B34FB8}"/>
                  </a:ext>
                </a:extLst>
              </p:cNvPr>
              <p:cNvSpPr/>
              <p:nvPr/>
            </p:nvSpPr>
            <p:spPr>
              <a:xfrm>
                <a:off x="4566712" y="5647285"/>
                <a:ext cx="1607150" cy="369330"/>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14:m>
                  <m:oMath xmlns:m="http://schemas.openxmlformats.org/officeDocument/2006/math">
                    <m:sSub>
                      <m:sSubPr>
                        <m:ctrlPr>
                          <a:rPr lang="en-US" sz="1800" b="0" i="1" smtClean="0">
                            <a:solidFill>
                              <a:srgbClr val="000000"/>
                            </a:solidFill>
                            <a:latin typeface="Cambria Math" panose="02040503050406030204" pitchFamily="18" charset="0"/>
                          </a:rPr>
                        </m:ctrlPr>
                      </m:sSubPr>
                      <m:e>
                        <m:r>
                          <a:rPr lang="en-US" sz="1800" b="0" i="1" smtClean="0">
                            <a:solidFill>
                              <a:srgbClr val="000000"/>
                            </a:solidFill>
                            <a:latin typeface="Cambria Math" panose="02040503050406030204" pitchFamily="18" charset="0"/>
                          </a:rPr>
                          <m:t>𝑥</m:t>
                        </m:r>
                      </m:e>
                      <m:sub>
                        <m:r>
                          <a:rPr lang="en-US" sz="1800" b="0" i="1" smtClean="0">
                            <a:solidFill>
                              <a:srgbClr val="000000"/>
                            </a:solidFill>
                            <a:latin typeface="Cambria Math" panose="02040503050406030204" pitchFamily="18" charset="0"/>
                          </a:rPr>
                          <m:t>𝑡</m:t>
                        </m:r>
                        <m:r>
                          <a:rPr lang="en-US" sz="1800" b="0" i="1" smtClean="0">
                            <a:solidFill>
                              <a:srgbClr val="000000"/>
                            </a:solidFill>
                            <a:latin typeface="Cambria Math" panose="02040503050406030204" pitchFamily="18" charset="0"/>
                          </a:rPr>
                          <m:t>+1</m:t>
                        </m:r>
                      </m:sub>
                    </m:sSub>
                  </m:oMath>
                </a14:m>
                <a:r>
                  <a:rPr lang="en-US" sz="1800" b="0" dirty="0">
                    <a:solidFill>
                      <a:srgbClr val="000000"/>
                    </a:solidFill>
                  </a:rPr>
                  <a:t>=profiles</a:t>
                </a:r>
                <a:endParaRPr kumimoji="0" lang="en-US" sz="1800" b="0" i="0" u="none" strike="noStrike" cap="none" spc="0" normalizeH="0" baseline="0" dirty="0">
                  <a:ln>
                    <a:noFill/>
                  </a:ln>
                  <a:solidFill>
                    <a:srgbClr val="000000"/>
                  </a:solidFill>
                  <a:effectLst/>
                  <a:uFillTx/>
                  <a:latin typeface="Century Gothic"/>
                  <a:ea typeface="Century Gothic"/>
                  <a:cs typeface="Century Gothic"/>
                  <a:sym typeface="Century Gothic"/>
                </a:endParaRPr>
              </a:p>
            </p:txBody>
          </p:sp>
        </mc:Choice>
        <mc:Fallback xmlns="">
          <p:sp>
            <p:nvSpPr>
              <p:cNvPr id="29" name="Rectangle 28">
                <a:extLst>
                  <a:ext uri="{FF2B5EF4-FFF2-40B4-BE49-F238E27FC236}">
                    <a16:creationId xmlns:a16="http://schemas.microsoft.com/office/drawing/2014/main" id="{15B0EC76-1916-D4F9-4934-3E7D56B34FB8}"/>
                  </a:ext>
                </a:extLst>
              </p:cNvPr>
              <p:cNvSpPr>
                <a:spLocks noRot="1" noChangeAspect="1" noMove="1" noResize="1" noEditPoints="1" noAdjustHandles="1" noChangeArrowheads="1" noChangeShapeType="1" noTextEdit="1"/>
              </p:cNvSpPr>
              <p:nvPr/>
            </p:nvSpPr>
            <p:spPr>
              <a:xfrm>
                <a:off x="4566712" y="5647285"/>
                <a:ext cx="1607150" cy="369330"/>
              </a:xfrm>
              <a:prstGeom prst="rect">
                <a:avLst/>
              </a:prstGeom>
              <a:blipFill>
                <a:blip r:embed="rId9"/>
                <a:stretch>
                  <a:fillRect/>
                </a:stretch>
              </a:blipFill>
              <a:ln w="25400" cap="flat">
                <a:solidFill>
                  <a:schemeClr val="accent1"/>
                </a:solidFill>
                <a:prstDash val="solid"/>
                <a:round/>
              </a:ln>
              <a:effectLst>
                <a:outerShdw blurRad="38100" dist="23000" dir="5400000" rotWithShape="0">
                  <a:srgbClr val="000000">
                    <a:alpha val="35000"/>
                  </a:srgbClr>
                </a:outerShdw>
              </a:effectLst>
            </p:spPr>
            <p:txBody>
              <a:bodyPr/>
              <a:lstStyle/>
              <a:p>
                <a:r>
                  <a:rPr lang="en-US">
                    <a:noFill/>
                  </a:rPr>
                  <a:t> </a:t>
                </a:r>
              </a:p>
            </p:txBody>
          </p:sp>
        </mc:Fallback>
      </mc:AlternateContent>
      <p:cxnSp>
        <p:nvCxnSpPr>
          <p:cNvPr id="31" name="Straight Arrow Connector 30">
            <a:extLst>
              <a:ext uri="{FF2B5EF4-FFF2-40B4-BE49-F238E27FC236}">
                <a16:creationId xmlns:a16="http://schemas.microsoft.com/office/drawing/2014/main" id="{923CBD0B-948B-BB29-EF27-7E4553923F1F}"/>
              </a:ext>
            </a:extLst>
          </p:cNvPr>
          <p:cNvCxnSpPr>
            <a:stCxn id="29" idx="1"/>
            <a:endCxn id="25" idx="3"/>
          </p:cNvCxnSpPr>
          <p:nvPr/>
        </p:nvCxnSpPr>
        <p:spPr>
          <a:xfrm flipH="1">
            <a:off x="2332864" y="5831950"/>
            <a:ext cx="2233848"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32" name="TextBox 31">
            <a:extLst>
              <a:ext uri="{FF2B5EF4-FFF2-40B4-BE49-F238E27FC236}">
                <a16:creationId xmlns:a16="http://schemas.microsoft.com/office/drawing/2014/main" id="{2D831733-5643-8938-506D-A499C3320397}"/>
              </a:ext>
            </a:extLst>
          </p:cNvPr>
          <p:cNvSpPr txBox="1"/>
          <p:nvPr/>
        </p:nvSpPr>
        <p:spPr>
          <a:xfrm>
            <a:off x="2673158" y="5478009"/>
            <a:ext cx="1593557"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FF0000"/>
                </a:solidFill>
                <a:effectLst/>
                <a:uFillTx/>
                <a:latin typeface="Century Gothic"/>
                <a:ea typeface="Century Gothic"/>
                <a:cs typeface="Century Gothic"/>
                <a:sym typeface="Century Gothic"/>
              </a:rPr>
              <a:t>Autoregression</a:t>
            </a:r>
          </a:p>
        </p:txBody>
      </p:sp>
      <p:sp>
        <p:nvSpPr>
          <p:cNvPr id="38" name="Text Placeholder 1">
            <a:extLst>
              <a:ext uri="{FF2B5EF4-FFF2-40B4-BE49-F238E27FC236}">
                <a16:creationId xmlns:a16="http://schemas.microsoft.com/office/drawing/2014/main" id="{FF569E86-0724-A4C9-2AEF-CD8791E3582E}"/>
              </a:ext>
            </a:extLst>
          </p:cNvPr>
          <p:cNvSpPr>
            <a:spLocks noGrp="1"/>
          </p:cNvSpPr>
          <p:nvPr>
            <p:ph type="body" idx="1"/>
          </p:nvPr>
        </p:nvSpPr>
        <p:spPr>
          <a:xfrm>
            <a:off x="191192" y="1120642"/>
            <a:ext cx="6906294" cy="1473169"/>
          </a:xfrm>
        </p:spPr>
        <p:txBody>
          <a:bodyPr>
            <a:normAutofit/>
          </a:bodyPr>
          <a:lstStyle/>
          <a:p>
            <a:r>
              <a:rPr lang="en-US" dirty="0"/>
              <a:t>New architecture allows continuous predictions any step in future (Char, CMU), via autoregression</a:t>
            </a:r>
          </a:p>
          <a:p>
            <a:r>
              <a:rPr lang="en-US" dirty="0"/>
              <a:t>Additionally training model with autoregression allows tuning model for any time horizon</a:t>
            </a:r>
          </a:p>
        </p:txBody>
      </p:sp>
      <p:sp>
        <p:nvSpPr>
          <p:cNvPr id="39" name="Rectangle 38">
            <a:extLst>
              <a:ext uri="{FF2B5EF4-FFF2-40B4-BE49-F238E27FC236}">
                <a16:creationId xmlns:a16="http://schemas.microsoft.com/office/drawing/2014/main" id="{8CAC5E16-4BEA-A13A-ACFD-2AE13BF2EF97}"/>
              </a:ext>
            </a:extLst>
          </p:cNvPr>
          <p:cNvSpPr/>
          <p:nvPr/>
        </p:nvSpPr>
        <p:spPr>
          <a:xfrm>
            <a:off x="7532914" y="1716093"/>
            <a:ext cx="1843316" cy="646329"/>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FF0000"/>
                </a:solidFill>
                <a:uFillTx/>
                <a:latin typeface="Century Gothic"/>
                <a:ea typeface="Century Gothic"/>
                <a:cs typeface="Century Gothic"/>
                <a:sym typeface="Century Gothic"/>
              </a:rPr>
              <a:t>Trained w/out autoregression</a:t>
            </a:r>
          </a:p>
        </p:txBody>
      </p:sp>
      <p:sp>
        <p:nvSpPr>
          <p:cNvPr id="40" name="Rectangle 39">
            <a:extLst>
              <a:ext uri="{FF2B5EF4-FFF2-40B4-BE49-F238E27FC236}">
                <a16:creationId xmlns:a16="http://schemas.microsoft.com/office/drawing/2014/main" id="{EF92EB33-1C7C-CD03-E24E-7436277FFD67}"/>
              </a:ext>
            </a:extLst>
          </p:cNvPr>
          <p:cNvSpPr/>
          <p:nvPr/>
        </p:nvSpPr>
        <p:spPr>
          <a:xfrm>
            <a:off x="8454572" y="3191212"/>
            <a:ext cx="1843316" cy="646329"/>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chemeClr val="accent1">
                    <a:lumMod val="75000"/>
                  </a:schemeClr>
                </a:solidFill>
                <a:uFillTx/>
                <a:latin typeface="Century Gothic"/>
                <a:ea typeface="Century Gothic"/>
                <a:cs typeface="Century Gothic"/>
                <a:sym typeface="Century Gothic"/>
              </a:rPr>
              <a:t>Trained w/ autoregression</a:t>
            </a:r>
          </a:p>
        </p:txBody>
      </p:sp>
      <p:sp>
        <p:nvSpPr>
          <p:cNvPr id="41" name="Rectangle 40">
            <a:extLst>
              <a:ext uri="{FF2B5EF4-FFF2-40B4-BE49-F238E27FC236}">
                <a16:creationId xmlns:a16="http://schemas.microsoft.com/office/drawing/2014/main" id="{D8CFADD1-4881-B7E0-A884-B75819FFB09A}"/>
              </a:ext>
            </a:extLst>
          </p:cNvPr>
          <p:cNvSpPr/>
          <p:nvPr/>
        </p:nvSpPr>
        <p:spPr>
          <a:xfrm>
            <a:off x="10445158" y="2119701"/>
            <a:ext cx="1259422" cy="369330"/>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FF0000"/>
                </a:solidFill>
                <a:uFillTx/>
                <a:latin typeface="Century Gothic"/>
                <a:ea typeface="Century Gothic"/>
                <a:cs typeface="Century Gothic"/>
                <a:sym typeface="Century Gothic"/>
              </a:rPr>
              <a:t>High error</a:t>
            </a:r>
          </a:p>
        </p:txBody>
      </p:sp>
      <p:sp>
        <p:nvSpPr>
          <p:cNvPr id="42" name="Rectangle 41">
            <a:extLst>
              <a:ext uri="{FF2B5EF4-FFF2-40B4-BE49-F238E27FC236}">
                <a16:creationId xmlns:a16="http://schemas.microsoft.com/office/drawing/2014/main" id="{AAC95CA3-806D-9470-5306-4FD9173682C2}"/>
              </a:ext>
            </a:extLst>
          </p:cNvPr>
          <p:cNvSpPr/>
          <p:nvPr/>
        </p:nvSpPr>
        <p:spPr>
          <a:xfrm>
            <a:off x="10445158" y="2860880"/>
            <a:ext cx="1259422" cy="369330"/>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chemeClr val="accent1">
                    <a:lumMod val="75000"/>
                  </a:schemeClr>
                </a:solidFill>
                <a:uFillTx/>
                <a:latin typeface="Century Gothic"/>
                <a:ea typeface="Century Gothic"/>
                <a:cs typeface="Century Gothic"/>
                <a:sym typeface="Century Gothic"/>
              </a:rPr>
              <a:t>Low error</a:t>
            </a:r>
          </a:p>
        </p:txBody>
      </p:sp>
    </p:spTree>
    <p:extLst>
      <p:ext uri="{BB962C8B-B14F-4D97-AF65-F5344CB8AC3E}">
        <p14:creationId xmlns:p14="http://schemas.microsoft.com/office/powerpoint/2010/main" val="224215809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Lst>
  </p:timing>
</p:sld>
</file>

<file path=ppt/theme/theme1.xml><?xml version="1.0" encoding="utf-8"?>
<a:theme xmlns:a="http://schemas.openxmlformats.org/drawingml/2006/main" name="Office Theme">
  <a:themeElements>
    <a:clrScheme name="Office Theme">
      <a:dk1>
        <a:srgbClr val="245253"/>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800" b="1" i="0" u="none" strike="noStrike" cap="none" spc="0" normalizeH="0" baseline="0">
            <a:ln>
              <a:noFill/>
            </a:ln>
            <a:solidFill>
              <a:srgbClr val="245253"/>
            </a:solidFill>
            <a:effectLst/>
            <a:uFillTx/>
            <a:latin typeface="Century Gothic"/>
            <a:ea typeface="Century Gothic"/>
            <a:cs typeface="Century Gothic"/>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800" b="1" i="0" u="none" strike="noStrike" cap="none" spc="0" normalizeH="0" baseline="0">
            <a:ln>
              <a:noFill/>
            </a:ln>
            <a:solidFill>
              <a:srgbClr val="245253"/>
            </a:solidFill>
            <a:effectLst/>
            <a:uFillTx/>
            <a:latin typeface="Century Gothic"/>
            <a:ea typeface="Century Gothic"/>
            <a:cs typeface="Century Gothic"/>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48691</TotalTime>
  <Words>3301</Words>
  <Application>Microsoft Office PowerPoint</Application>
  <PresentationFormat>Widescreen</PresentationFormat>
  <Paragraphs>427</Paragraphs>
  <Slides>32</Slides>
  <Notes>21</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Cabin</vt:lpstr>
      <vt:lpstr>Proxima Nova</vt:lpstr>
      <vt:lpstr>Arial</vt:lpstr>
      <vt:lpstr>Calibri</vt:lpstr>
      <vt:lpstr>Cambria Math</vt:lpstr>
      <vt:lpstr>Century Gothic</vt:lpstr>
      <vt:lpstr>Wingdings</vt:lpstr>
      <vt:lpstr>Office Theme</vt:lpstr>
      <vt:lpstr>Building generalizable predictors to guide ITER operation: combining physics-based + data-driven models</vt:lpstr>
      <vt:lpstr>Operators use data + simulation to plan upcoming shots</vt:lpstr>
      <vt:lpstr>Profile evolution via fully data-driven Machine Learning (ML): bad extrapolation</vt:lpstr>
      <vt:lpstr>Profile evolution via “integrated physics models”: inaccurate</vt:lpstr>
      <vt:lpstr>This work extends model stacking to combine data+simulations</vt:lpstr>
      <vt:lpstr>Meta-learner extrapolates better than any individual predictor</vt:lpstr>
      <vt:lpstr>PowerPoint Presentation</vt:lpstr>
      <vt:lpstr>Backup slides</vt:lpstr>
      <vt:lpstr>Architecture and training built to predict autoregressively</vt:lpstr>
      <vt:lpstr>Predicting real shots from biased simulations requires adjustment</vt:lpstr>
      <vt:lpstr>Simple averaging of simulation with data improves performance</vt:lpstr>
      <vt:lpstr>Hypothesize normalization aids cross-machine learning</vt:lpstr>
      <vt:lpstr>Building and ”driving” a tokamak reactor is wildly complex</vt:lpstr>
      <vt:lpstr>Add data from more machines: AUG data to enhance D3D predictions</vt:lpstr>
      <vt:lpstr>Reproducing and improving a discharge by trial-and-error</vt:lpstr>
      <vt:lpstr>Add data from more machines: does not improve performance</vt:lpstr>
      <vt:lpstr>Concatenate simulation context as additional input</vt:lpstr>
      <vt:lpstr>Transfer learn by training on experiment data, tuning on simulation</vt:lpstr>
      <vt:lpstr>Meta-learned model outperforms data-driven or simulations alone!</vt:lpstr>
      <vt:lpstr>Predict core Te+Ti using ASTRA and TRANSP (w/ similar settings)</vt:lpstr>
      <vt:lpstr>Integrated modeling verification: TRANSP and ASTRA yield different answers for realistic discharges</vt:lpstr>
      <vt:lpstr>Integrated modeling validation: simple baselines of comparison</vt:lpstr>
      <vt:lpstr>Time-dependent predictions made over 900ms window</vt:lpstr>
      <vt:lpstr>ASTRA/TRANSP perform no better than empirical baseline, large database with relatively low diagnostic uncertainty propagation gives confidence</vt:lpstr>
      <vt:lpstr>Thesis contributions: guidance</vt:lpstr>
      <vt:lpstr>Thesis contributions: infrastructure</vt:lpstr>
      <vt:lpstr>Work in progress: Upgrades for profile prediction</vt:lpstr>
      <vt:lpstr>Tokamak actuators (the knobs operators turn)</vt:lpstr>
      <vt:lpstr>“Linear latent space” approach to leverage full Model-Predictive Control</vt:lpstr>
      <vt:lpstr>More details on ASTRA/TRANSP comparison</vt:lpstr>
      <vt:lpstr>Kinetic plasma profile actuators</vt:lpstr>
      <vt:lpstr>Relevant publications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Abbate, Joseph</cp:lastModifiedBy>
  <cp:revision>78</cp:revision>
  <dcterms:modified xsi:type="dcterms:W3CDTF">2025-11-18T07:19:08Z</dcterms:modified>
</cp:coreProperties>
</file>